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2934-5A84-A056-40DA-EB7C38F13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6211BE-DDF3-FAE7-049F-E41EF600F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F927F-2570-3B8E-0E6F-E879528C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7EE4D-23CF-4726-2B16-1E96CA18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136CB-E5F4-CC15-26E8-9F0D5D952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2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79E7-EF5C-A1C7-05B6-27C1836E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CE4FD-004E-CAC6-2740-74CD999AF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BA4B0-BD87-B7B6-7013-8A0007E82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F5A27-2F4A-6C8C-0453-6120199D2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56724-EAB0-8444-F9E9-36117DF6D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0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811F5-FDF0-0C8C-76CC-AEDF9CED2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CC222A-CDF1-5B62-095C-D7DA5FF54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E5A8E-3B5B-CDEA-5FC1-838CB3B31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7CA6E-1246-C6E1-73F3-C46B07EB0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60F03-A927-173F-5F99-C1B591385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88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0831-F130-8AD6-435C-DA60BA647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21F9D-7CF9-B9FC-5CD0-4C30804D2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0C363-CC62-5BEB-0E15-DB739635B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155B9D-AB3C-FB7C-FD40-94B6D2DAE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35136-C0D7-57E1-5C12-09587700F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A06FD6-BBAC-F972-8D46-41EE19DE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3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B22FA-654D-D621-9C59-D4037C93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3BA4D-851E-2ED8-8F85-3D5654FF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EEF4B-04D5-3291-57D5-5E0BDB106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50F7AB-3FDB-C7D7-3FF3-BC4C6F89A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953848-D2E8-5D42-D834-F8067B493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C4BD1-EEF8-FCDA-3C42-F4532F0A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65DAD8-4FFA-51BB-A3EC-53D3E50C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BE88D1-8555-0BD7-9030-50D611E2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7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615FE-5646-1A59-EF5B-52C8DB3F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E6FD6A-93C9-9CF8-088C-9488168C0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5137D0-5704-BD8F-74FA-06CE16AAD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AB698-8CD7-5EE9-88DB-5255EB00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9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6D9ADF-8FA0-801E-F7CE-91292FFFB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7CCF1A-4295-EEA4-508A-E69F188D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1BE4F-36B1-D076-0196-6FA3AE9B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87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D9AA7-3AFF-D890-98AB-E745DF4B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BABD0-3223-D3C0-C9DC-631666E80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31D68-931C-24E6-B46E-F36DE0307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40B4D-89F5-5FE0-C186-F6708BBA8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31B7C5-B347-E8F2-A20D-02465A76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EAEEA-E2E0-C9B6-EF34-4BE940FE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6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10DD-0624-4F6A-A9F1-B8C7EBB23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D7DB4D-DD4F-6916-3E6A-B7D8205BE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97809-C176-15C9-B5D1-8FD682ADF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BA7CD-DC23-C547-B982-1EF833607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485B34-1D2F-7BD9-6777-E00BA32F7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F59447-6DAB-FFFE-318D-3342A3FD9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37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49531-253B-51D4-68F8-F369AE805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D3784D-C760-863F-241C-ED7C51443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D19BD-DE7A-2EA2-096A-10F8BFA8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BABBE-F0A9-0243-42F7-2BC6483A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A77B9-4B32-A6DD-829A-00B48321B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7EBFD9-49C4-E9E8-0B71-836E62DD13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97F7F-A84A-1494-20C8-3190A04B2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929E4-9E6E-5F08-63AD-68B017BF7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325A0-9253-D14F-668A-4149CDEA3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6570C-9C11-9E73-149E-B2B9C6C3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4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093F5E-3B69-909A-DE12-A11D630D1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F0A38-E4A5-DFB7-14D3-4DC3C27B1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C191B-B5AE-87B1-FC38-8FC02EC973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C4C1D-4F78-49C4-BF4A-EFE7979642A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0F24A-5C71-6C8D-2070-F2908FC453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B0A85-C2D1-2B1A-2D10-25C5473EF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B3BAF-C4AE-4DB5-B2D3-A6B4DD136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7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vangardholding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4B16B7-B3D4-B697-2360-EA89F75C89A3}"/>
              </a:ext>
            </a:extLst>
          </p:cNvPr>
          <p:cNvSpPr txBox="1"/>
          <p:nvPr/>
        </p:nvSpPr>
        <p:spPr>
          <a:xfrm>
            <a:off x="344774" y="6233742"/>
            <a:ext cx="9338872" cy="399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چرا فولاد منگنزی سخت می‌شود؟ بررسی علمی پدیده کارسختی در فولاد هادفیلد</a:t>
            </a:r>
            <a:endParaRPr kumimoji="0" lang="fa-IR" sz="2000" b="1" i="0" u="none" strike="noStrike" kern="0" cap="none" spc="0" normalizeH="0" baseline="0" noProof="0" dirty="0">
              <a:ln>
                <a:noFill/>
              </a:ln>
              <a:solidFill>
                <a:srgbClr val="2E74B5"/>
              </a:solidFill>
              <a:effectLst/>
              <a:uLnTx/>
              <a:uFillTx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17A007-4208-96DA-1003-6ACB96ED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833" y="224853"/>
            <a:ext cx="8446333" cy="563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0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0B900E-6B61-9BE3-EDF1-55E0C5A76FF1}"/>
              </a:ext>
            </a:extLst>
          </p:cNvPr>
          <p:cNvSpPr txBox="1"/>
          <p:nvPr/>
        </p:nvSpPr>
        <p:spPr>
          <a:xfrm>
            <a:off x="624590" y="715885"/>
            <a:ext cx="10942819" cy="5426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1200"/>
              </a:spcBef>
              <a:buNone/>
            </a:pPr>
            <a:r>
              <a:rPr lang="ar-SA" sz="2000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چرا فولاد منگنزی سخت می‌شود؟ بررسی علمی پدیده کارسختی در فولاد هادفیلد</a:t>
            </a:r>
            <a:endParaRPr lang="fa-IR" sz="2000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lnSpc>
                <a:spcPct val="107000"/>
              </a:lnSpc>
              <a:spcBef>
                <a:spcPts val="1200"/>
              </a:spcBef>
              <a:buNone/>
            </a:pPr>
            <a:endParaRPr lang="en-US" sz="2000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چرا فولاد منگنزی سخت می‌شود؟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این سؤال یکی از مهم‌ترین موضوعات در صنایع ریخته‌گری، معدن و تولید قطعات سنگ‌شکن است. فولاد منگنزی یا </a:t>
            </a: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فولاد هادفیلد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(Hadfield Steel)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به دلیل پدیده‌ای به نام </a:t>
            </a: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کارسختی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(Work Hardening)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برخلاف بسیاری از آلیاژهای فولادی، هرچه بیشتر تحت ضربه و فشار قرار گیرد، سخت‌تر و مقاوم‌تر می‌شود. همین ویژگی باعث شده است که این آلیاژ در تولید قطعاتی مانند شانه فک، منتل، کانکیو، چکش سنگ‌شکن و سایر قطعات تحت سایش کاربرد گسترده‌ای داشته باشد. اگر به دنبال آشنایی با </a:t>
            </a:r>
            <a:r>
              <a:rPr lang="ar-SA" sz="2000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چدن های کروم</a:t>
            </a:r>
            <a:r>
              <a:rPr lang="ar-SA" sz="2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هستید، مطالعه مقاله مرتبط با آن نیز می‌تواند در انتخاب آلیاژ مناسب برای قطعات معدنی مفید باشد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فولاد منگنزی چیست؟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فولاد منگنزی که با نام </a:t>
            </a:r>
            <a:r>
              <a:rPr lang="ar-SA" sz="2000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فولاد هادفیلد</a:t>
            </a:r>
            <a:r>
              <a:rPr lang="ar-SA" sz="20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نیز شناخته می‌شود، نخستین بار توسط «رابرت هادفیلد» معرفی شد. این آلیاژ معمولاً دارای حدود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11 </a:t>
            </a: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تا 14 درصد منگنز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و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 </a:t>
            </a: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تا 1.4 درصد کربن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است. ترکیب شیمیایی ویژه آن باعث می‌شود ساختار آستنیتی فولاد در دمای محیط حفظ شده و در برابر ضربه، چقرمگی بسیار بالایی داشته باشد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برخلاف فولادهای معمولی که افزایش سختی اغلب با کاهش چقرمگی همراه است، فولاد منگنزی تعادل بسیار مناسبی میان مقاومت ضربه‌ای و مقاومت سایشی ایجاد می‌کند و همین موضوع آن را به گزینه‌ای ایده‌آل برای صنایع معدنی و راه‌سازی تبدیل کرده است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32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66BB67-A80F-247D-944C-559C8498319D}"/>
              </a:ext>
            </a:extLst>
          </p:cNvPr>
          <p:cNvSpPr txBox="1"/>
          <p:nvPr/>
        </p:nvSpPr>
        <p:spPr>
          <a:xfrm>
            <a:off x="869429" y="142908"/>
            <a:ext cx="10792917" cy="6572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چرا فولاد منگنزی سخت می‌شود؟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علت اصلی سخت شدن فولاد منگنزی، </a:t>
            </a: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پدیده کارسختی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(Work Hardening)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است. زمانی که سطح قطعه تحت ضربه‌های متوالی، فشار زیاد یا سایش قرار می‌گیرد، ساختار کریستالی فولاد دچار تغییر شده و حرکت نابجایی‌ها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(Dislocations) 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محدود می‌شود. در نتیجه، سطح قطعه به مرور سخت‌تر شده و مقاومت آن در برابر سایش افزایش می‌یابد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نکته مهم این است که این افزایش سختی عمدتاً در سطح قطعه اتفاق می‌افتد، در حالی که مغز قطعه همچنان چقرمه باقی می‌ماند. این ویژگی از ایجاد ترک و شکست ناگهانی جلوگیری می‌کند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مکانیزم کارسختی</a:t>
            </a:r>
            <a:r>
              <a:rPr lang="en-US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(Work Hardening)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کارسختی فرآیندی است که طی آن تغییر شکل پلاستیک باعث افزایش سختی و استحکام فلز می‌شود. در فولاد منگنزی، این فرآیند به شکل زیر اتفاق می‌افتد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وارد شدن ضربه یا فشار به سطح قطعه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تراکم نابجایی‌ها در ساختار فلز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محدود شدن حرکت نابجایی‌ها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سختی سطح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مقاومت سایشی بدون کاهش شدید چقرمگی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به همین دلیل، هرچه قطعه بیشتر در شرایط کاری واقعی قرار گیرد، عملکرد بهتری از خود نشان می‌دهد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997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873B24-9FC1-3A6D-CF86-8398E2F971DB}"/>
              </a:ext>
            </a:extLst>
          </p:cNvPr>
          <p:cNvSpPr txBox="1"/>
          <p:nvPr/>
        </p:nvSpPr>
        <p:spPr>
          <a:xfrm>
            <a:off x="4126042" y="361586"/>
            <a:ext cx="7551295" cy="108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عوامل مؤثر بر سخت شدن فولاد منگنزی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ar-S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چند عامل مهم در میزان کارسختی این آلیاژ نقش دارند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sz="20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63224F5-DD3F-8391-4853-CF1E6E1FD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39834"/>
              </p:ext>
            </p:extLst>
          </p:nvPr>
        </p:nvGraphicFramePr>
        <p:xfrm>
          <a:off x="816339" y="2498557"/>
          <a:ext cx="10559322" cy="2673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79661">
                  <a:extLst>
                    <a:ext uri="{9D8B030D-6E8A-4147-A177-3AD203B41FA5}">
                      <a16:colId xmlns:a16="http://schemas.microsoft.com/office/drawing/2014/main" val="1662598065"/>
                    </a:ext>
                  </a:extLst>
                </a:gridCol>
                <a:gridCol w="5279661">
                  <a:extLst>
                    <a:ext uri="{9D8B030D-6E8A-4147-A177-3AD203B41FA5}">
                      <a16:colId xmlns:a16="http://schemas.microsoft.com/office/drawing/2014/main" val="1053437619"/>
                    </a:ext>
                  </a:extLst>
                </a:gridCol>
              </a:tblGrid>
              <a:tr h="44550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عامل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تأثیر بر سختی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2681863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شدت ضربه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افزایش سرعت کارسختی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736772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فشار کاری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افزایش مقاومت سایشی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6946527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ترکیب شیمیایی استاندارد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حفظ ساختار آستنیتی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2346791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عملیات حرارتی صحیح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جلوگیری از تشکیل کاربیدهای مضر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1669461"/>
                  </a:ext>
                </a:extLst>
              </a:tr>
              <a:tr h="445508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شرایط بهره‌برداری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 dirty="0">
                          <a:effectLst/>
                        </a:rPr>
                        <a:t>افزایش عمر مفید قطعه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5236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524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45097E-9565-A9D4-9D15-0699D6376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288" y="595859"/>
            <a:ext cx="8499423" cy="566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53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CAF84-DEB0-3070-C6F2-6AA62034463D}"/>
              </a:ext>
            </a:extLst>
          </p:cNvPr>
          <p:cNvSpPr txBox="1"/>
          <p:nvPr/>
        </p:nvSpPr>
        <p:spPr>
          <a:xfrm>
            <a:off x="1963711" y="511487"/>
            <a:ext cx="9380094" cy="72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سختی فولاد منگنزی قبل و بعد از کار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ar-S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یکی از ویژگی‌های جالب فولاد هادفیلد، اختلاف سختی قبل و بعد از بهره‌برداری است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43CA2D-3C18-5B0B-84E8-6CDC33FAF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47632"/>
              </p:ext>
            </p:extLst>
          </p:nvPr>
        </p:nvGraphicFramePr>
        <p:xfrm>
          <a:off x="934385" y="2350800"/>
          <a:ext cx="10409420" cy="1884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04710">
                  <a:extLst>
                    <a:ext uri="{9D8B030D-6E8A-4147-A177-3AD203B41FA5}">
                      <a16:colId xmlns:a16="http://schemas.microsoft.com/office/drawing/2014/main" val="261011705"/>
                    </a:ext>
                  </a:extLst>
                </a:gridCol>
                <a:gridCol w="5204710">
                  <a:extLst>
                    <a:ext uri="{9D8B030D-6E8A-4147-A177-3AD203B41FA5}">
                      <a16:colId xmlns:a16="http://schemas.microsoft.com/office/drawing/2014/main" val="1634028596"/>
                    </a:ext>
                  </a:extLst>
                </a:gridCol>
              </a:tblGrid>
              <a:tr h="51945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وضعیت قطعه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سختی تقریبی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5849181"/>
                  </a:ext>
                </a:extLst>
              </a:tr>
              <a:tr h="845292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 dirty="0">
                          <a:effectLst/>
                        </a:rPr>
                        <a:t>پس از عملیات حرارتی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180 </a:t>
                      </a:r>
                      <a:r>
                        <a:rPr lang="ar-SA" sz="2000" kern="100" dirty="0">
                          <a:effectLst/>
                        </a:rPr>
                        <a:t>تا 220</a:t>
                      </a:r>
                      <a:r>
                        <a:rPr lang="en-US" sz="2000" kern="100" dirty="0">
                          <a:effectLst/>
                        </a:rPr>
                        <a:t> HB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3871011"/>
                  </a:ext>
                </a:extLst>
              </a:tr>
              <a:tr h="51945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پس از کارسختی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</a:rPr>
                        <a:t>450 </a:t>
                      </a:r>
                      <a:r>
                        <a:rPr lang="ar-SA" sz="2000" kern="100" dirty="0">
                          <a:effectLst/>
                        </a:rPr>
                        <a:t>تا 600</a:t>
                      </a:r>
                      <a:r>
                        <a:rPr lang="en-US" sz="2000" kern="100" dirty="0">
                          <a:effectLst/>
                        </a:rPr>
                        <a:t> HB (</a:t>
                      </a:r>
                      <a:r>
                        <a:rPr lang="ar-SA" sz="2000" kern="100" dirty="0">
                          <a:effectLst/>
                        </a:rPr>
                        <a:t>بسته به شرایط کاری</a:t>
                      </a:r>
                      <a:r>
                        <a:rPr lang="en-US" sz="2000" kern="100" dirty="0">
                          <a:effectLst/>
                        </a:rPr>
                        <a:t>)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258038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B28CEBD-B4B7-BDA1-85AC-514F7A776BAF}"/>
              </a:ext>
            </a:extLst>
          </p:cNvPr>
          <p:cNvSpPr txBox="1"/>
          <p:nvPr/>
        </p:nvSpPr>
        <p:spPr>
          <a:xfrm>
            <a:off x="884419" y="5344889"/>
            <a:ext cx="10739203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همین افزایش چشمگیر سختی باعث می‌شود قطعاتی که در معادن فعالیت می‌کنند، به مرور زمان در برابر سایش مقاوم‌تر شوند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93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ED3149-74F6-0483-2249-338F8D558D42}"/>
              </a:ext>
            </a:extLst>
          </p:cNvPr>
          <p:cNvSpPr txBox="1"/>
          <p:nvPr/>
        </p:nvSpPr>
        <p:spPr>
          <a:xfrm>
            <a:off x="749508" y="293975"/>
            <a:ext cx="11167672" cy="627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کاربرد فولاد منگنزی در صنعت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به دلیل خاصیت کارسختی، این فولاد در تولید قطعاتی استفاده می‌شود که همزمان تحت ضربه و سایش قرار دارند، از جمله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شانه فک سنگ‌شکن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منتل و کانکیو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چکش سنگ‌شکن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بغل‌بندها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ریل‌های صنعتی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قطعات ماشین‌آلات معدنی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تجهیزات راه‌سازی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مقابل، برای قطعاتی که بیشتر تحت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سایش خالص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قرار دارند و ضربه چندانی دریافت نمی‌کنند، معمولاً از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چدن های کروم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استفاده می‌شود که مقاومت سایشی بسیار بالایی دارند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آیا فولاد منگنزی همیشه بهترین انتخاب است؟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خیر. انتخاب آلیاژ باید بر اساس شرایط کاری انجام شود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اگر قطعه تحت ضربه شدید قرار دارد، فولاد منگنزی بهترین گزینه است. اما اگر شرایط کاری شامل سایش مداوم و ضربه کم باشد، آلیاژهایی مانند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چدن های کروم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یا سایر چدن‌های مقاوم به سایش عملکرد بهتری خواهند داشت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همچنین کیفیت مواد اولیه مورد استفاده در تولید این فولاد اهمیت بسیار زیادی دارد. استفاده از فروآلیاژهای استاندارد مانند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فروکروم پرکربن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فروکروم کم کربن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فرومنگنز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و سایر مواد اولیه ریخته‌گری می‌تواند کیفیت نهایی قطعه را به میزان قابل توجهی افزایش دهد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84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FF9FF4-7A57-0821-6806-967462C14F7B}"/>
              </a:ext>
            </a:extLst>
          </p:cNvPr>
          <p:cNvSpPr txBox="1"/>
          <p:nvPr/>
        </p:nvSpPr>
        <p:spPr>
          <a:xfrm>
            <a:off x="399737" y="224119"/>
            <a:ext cx="11392525" cy="6013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مزایای فولاد منگنزی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مهم‌ترین مزایای این آلیاژ عبارت‌اند از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مقاومت بسیار بالا در برابر ضربه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سختی در حین کار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مقاومت عالی در برابر سایش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چقرمگی بسیار بالا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عمر طولانی در شرایط کاری سخت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کاهش هزینه‌های تعمیر و تعویض قطعات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عملکرد مناسب در صنایع معدنی، سیمان و راه‌سازی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نتیجه‌گیری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فولاد منگنزی یکی از منحصربه‌فردترین آلیاژهای مهندسی است که به واسطه پدیده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کارسختی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(Work Hardening)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هنگام قرار گرفتن در معرض ضربه و تنش، به تدریج سخت‌تر و مقاوم‌تر می‌شود. این ویژگی باعث شده است که قطعات ساخته‌شده از فولاد هادفیلد، عمر کاری بالایی در صنایع معدن، سنگ‌شکن و راه‌سازی داشته باشند. انتخاب صحیح آلیاژ، رعایت استانداردهای ریخته‌گری و استفاده از مواد اولیه باکیفیت، نقش مهمی در عملکرد نهایی این قطعات دارد. اگر به دنبال مشاوره تخصصی برای انتخاب فولاد منگنزی،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چدن های کروم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یا سایر آلیاژهای مقاوم به سایش هستید، کارشناسان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آوانگارد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آماده ارائه مشاوره تخصصی و تأمین قطعات صنعتی با بالاترین کیفیت هستند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1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8B79C2-DF86-731C-0AFE-38AB8BEAE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397" y="548598"/>
            <a:ext cx="8641205" cy="576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92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F77489-1CCA-0363-2059-075019C7BBCD}"/>
              </a:ext>
            </a:extLst>
          </p:cNvPr>
          <p:cNvSpPr txBox="1"/>
          <p:nvPr/>
        </p:nvSpPr>
        <p:spPr>
          <a:xfrm>
            <a:off x="659569" y="371444"/>
            <a:ext cx="11287592" cy="596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سوالات متداول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1. چرا فولاد منگنزی با ضربه سخت‌تر می‌شود؟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زیرا ساختار آستنیتی آن در اثر تغییر شکل پلاستیک دچار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کارسختی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(Work Hardening)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شده و سختی سطح افزایش پیدا می‌کند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2. آیا فولاد منگنزی از ابتدا سخت است؟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خیر. این فولاد پس از عملیات حرارتی معمولاً سختی متوسطی دارد، اما در حین کار و تحت ضربه به تدریج سخت‌تر می‌شود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3. تفاوت فولاد منگنزی با چدن های کروم چیست؟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فولاد منگنزی برای شرایط همراه با ضربه و سایش مناسب‌تر است، در حالی که چدن های کروم برای سایش شدید و ضربه کمتر انتخاب بهتری محسوب می‌شوند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4. بیشترین کاربرد فولاد منگنزی در چه صنایعی است؟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صنایع معدن، سنگ‌شکن، سیمان، فولاد، راه‌سازی و تولید قطعات مقاوم به سایش و ضربه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5. آیا عملیات حرارتی در عملکرد فولاد منگنزی تأثیر دارد؟</a:t>
            </a: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بله. عملیات حرارتی صحیح باعث حفظ ساختار آستنیتی و ایجاد بهترین شرایط برای وقوع پدیده کارسختی در زمان بهره‌برداری می‌شود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🏢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شرکت هلدینگ بازرگانی صنعتی آوانگارد - پیشرو در تأمین و تولید قطعات ریخته گری در خاورمیانه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🌍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📞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شماره تماس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00989120228576 </a:t>
            </a:r>
            <a:b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🌐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وب سایت</a:t>
            </a:r>
            <a:r>
              <a:rPr lang="en-US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Avangardholding.com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2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1130</Words>
  <Application>Microsoft Office PowerPoint</Application>
  <PresentationFormat>Widescreen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Segoe UI Emoji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2</cp:revision>
  <dcterms:created xsi:type="dcterms:W3CDTF">2026-07-22T10:00:32Z</dcterms:created>
  <dcterms:modified xsi:type="dcterms:W3CDTF">2026-07-22T11:32:01Z</dcterms:modified>
</cp:coreProperties>
</file>