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9666-2174-8723-BA26-CE2640A79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46455-2617-340E-A154-1DABD9023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65779-AD85-9FA1-CA71-78F300D3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A113C-E52C-922B-E08E-F7A0F992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A24D4-7203-1408-A488-75FD978E9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1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9FE7-9467-2731-2144-BBF42CCB2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E882A-5EDF-3136-5CF6-0A07E5D72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1123B-AE38-91F7-ECF9-FBCB6FD7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12094-C357-7D5C-47FF-0E6956E1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CD88C-1850-3A8E-FE3F-A2449F34F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3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A4F9E-26BC-8211-5038-261519F5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FB653-61C8-C213-B848-A4BCAC9DB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95E0F-7264-B5C0-54AE-375D3111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A005E-E5AB-9FAB-C949-C57780BB9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39A78-D8C2-A670-9F03-7662647B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9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918F6-9816-654B-6416-0677C90B2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543EF-57E2-EADE-430D-7FFF5F65F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C5AB9-CA4D-C463-B92F-88C199876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72CFB-C911-BE91-AB8D-AC94BCCE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7D57A-F051-A109-34D9-E8042A79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EF707-B4F5-51EE-6795-8431502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9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B2B70-CA09-55E1-821C-8C195C78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472BE-59FC-8F0D-2D9D-EB912FD95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C7C16-740B-5305-B031-47B7F642B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18EEB-8D77-9AC5-9E55-67209DCED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81E39E-522B-44C2-C6F0-F4223720B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F79000-1C7B-D2D9-6269-BB5235BE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D4C790-ADE4-F037-5367-A4F59E4A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AB3FCF-49A6-720B-8685-F76B90F1F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45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32603-0BC6-BA67-4686-DD7E049A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1C7810-E9D7-A377-C1CA-F80C1F202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D5314-2AC1-9994-69CD-FBD3D70BD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9ABEC-0752-AE2E-46A6-3C710AF7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0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2D065-85AF-DFCC-47D5-8DA7D90BA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E8AF9-11DE-DE8C-4B75-1D30ED13A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ED08F-C853-5D68-53C6-94E5A509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63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651F-6C5E-17CA-A233-FC6C5223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9CEC2-13C7-EC47-DD28-B0D6F8292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1AC88-6C27-A2EC-138C-1233F0049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A43ED-14FB-7039-0223-02EE3B976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C2B21-7E2A-9756-A088-4AD30109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20BDC-F8C4-6237-CDAF-9A36374E4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1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D5E3A-AEE8-1FEF-D65D-D42D50FE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7AAD4D-FD1C-9582-BAA5-D8498F404F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E1263-610E-EAE6-CC03-7679F0718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BBDAE-E2A7-73E6-BC5B-851C9F46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79F75-6D27-2C3B-8E10-EBDA2B091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669E9-E6CB-6933-3E3D-68E4B832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09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AA38C-E418-7105-033E-405EA636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6352D-94B3-F341-AFFB-C12032DEE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C44E8-E1BC-4F0F-31F6-2E1FD81C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CF176-9179-E781-A460-19C2D7BB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710D4-24E4-05E8-5CEB-87C77F91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A8731-0777-A5C6-8A10-41DE7CB0C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35647-CE5F-888B-9CFE-E6FA968C2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E1A29-B542-AFC7-2080-0FE7ADB7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35D7B-C794-7A86-F7A7-E88908F0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61773-D252-6FCC-53C2-07B9B648C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9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6C3F7C-E4A9-F284-FC1D-50A10E47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7679-04F5-6469-43C6-7EA71B34B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690AC-2612-9313-C4B7-F01169FEF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C3254-12CF-46B1-A37A-550016FE394C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C7170-D7B2-B845-14C1-122408863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77B29-88C5-D3EB-B1A9-3850C738C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EED0A-698D-40C0-AE1C-4E62C6F11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9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vangardholding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581EAE-57CF-D8FE-DC4C-DF33AF29F1C6}"/>
              </a:ext>
            </a:extLst>
          </p:cNvPr>
          <p:cNvSpPr txBox="1"/>
          <p:nvPr/>
        </p:nvSpPr>
        <p:spPr>
          <a:xfrm>
            <a:off x="599606" y="6111322"/>
            <a:ext cx="10253272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 چیست؟ راهنمای کامل انواع، کاربردها و مزایای آن در صنعت ریخته‌ گری</a:t>
            </a:r>
            <a:endParaRPr kumimoji="0" lang="fa-IR" sz="2400" b="1" i="0" u="none" strike="noStrike" kern="0" cap="none" spc="0" normalizeH="0" baseline="0" noProof="0" dirty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0A571-2B5C-EB35-7C50-1AA487512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65" y="285783"/>
            <a:ext cx="7515069" cy="563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0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A78F9-E9AA-72F3-58E0-28B7388BC1E9}"/>
              </a:ext>
            </a:extLst>
          </p:cNvPr>
          <p:cNvSpPr txBox="1"/>
          <p:nvPr/>
        </p:nvSpPr>
        <p:spPr>
          <a:xfrm>
            <a:off x="422223" y="986664"/>
            <a:ext cx="11347553" cy="4373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r>
              <a:rPr lang="ar-SA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 چیست؟ راهنمای کامل انواع، کاربردها و مزایای آن در صنعت ریخته‌ گری</a:t>
            </a:r>
            <a:endParaRPr lang="fa-IR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endParaRPr lang="en-US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یکی از مهم‌ترین مواد مصرفی در صنعت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ریخته گری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است که نقش مستقیمی در کیفیت سطح قطعات، کاهش عیوب ریختگی و افزایش بهره‌وری خطوط تولید دارد. حتی اگر از بهترین آلیاژها مانند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یا فولادهای آلیاژی استفاده شود، انتخاب پوشان نامناسب می‌تواند باعث ایجاد عیوبی مانند نفوذ فلز، چسبندگی ماسه و زبری سطح شود. به همین دلیل، امروزه استفاده از پوشان‌های استاندارد در کنار مواد اولیه باکیفیت مانند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پرکربن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کم کربن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و سایر فروآلیاژها، به یکی از الزامات تولید قطعات صنعتی باکیفیت تبدیل شده است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 ریخته‌ گری چیست؟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(Foundry Coating) 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ماده‌ای دیرگداز است که روی سطح قالب یا ماهیچه اعمال می‌شود تا لایه‌ای محافظ بین فلز مذاب و قالب ایجاد کند. این لایه علاوه بر جلوگیری از تماس مستقیم مذاب با ماسه، کیفیت سطح قطعه را افزایش داده و احتمال ایجاد عیوب متداول در فرآیند ریخته‌ گری را کاهش می‌دهد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پوشان‌ها از ترکیب مواد نسوز، چسب، حلال و افزودنی‌های مختلف تولید می‌شوند و بسته به نوع آلیاژ، دمای ریخته‌ گری و شرایط تولید، ترکیبات متفاوتی دارند. انتخاب صحیح پوشان می‌تواند هزینه‌های تمیزکاری، ماشین‌کاری و حتی میزان ضایعات تولید را به شکل قابل توجهی کاهش دهد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0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CBACD8-D414-BE17-37E3-0C3A97B80292}"/>
              </a:ext>
            </a:extLst>
          </p:cNvPr>
          <p:cNvSpPr txBox="1"/>
          <p:nvPr/>
        </p:nvSpPr>
        <p:spPr>
          <a:xfrm>
            <a:off x="549639" y="1601185"/>
            <a:ext cx="11092721" cy="2967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4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 ریخته‌ گری چگونه عمل می‌کند؟</a:t>
            </a:r>
            <a:endParaRPr lang="fa-IR" sz="24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4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هنگامی که فلز مذاب با دمای بسیار بالا وارد قالب می‌شود، اگر سطح قالب محافظت نشده باشد، احتمال نفوذ مذاب به میان دانه‌های ماسه و ایجاد عیوب سطحی افزایش می‌یابد. پوشان با تشکیل یک لایه مقاوم در برابر حرارت، این تماس مستقیم را از بین می‌برد و باعث می‌شود قطعه با کیفیت سطح بهتر و دقت ابعادی بالاتری تولید شود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علاوه بر این، پوشان از شوک حرارتی قالب جلوگیری کرده و عمر ماهیچه‌ها و قالب‌ها را نیز افزایش می‌دهد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7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A58D32-8CB4-0631-F9C9-816D2A7DBB52}"/>
              </a:ext>
            </a:extLst>
          </p:cNvPr>
          <p:cNvSpPr txBox="1"/>
          <p:nvPr/>
        </p:nvSpPr>
        <p:spPr>
          <a:xfrm>
            <a:off x="914400" y="747059"/>
            <a:ext cx="10583056" cy="5122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انواع پوشان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 پایه آبی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این نوع پوشان به دلیل ایمنی بالا، قیمت مناسب و سازگاری بیشتر با محیط زیست، در بسیاری از واحدهای </a:t>
            </a:r>
            <a:r>
              <a:rPr lang="ar-SA" sz="2000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ریخته‌ گری</a:t>
            </a:r>
            <a:r>
              <a:rPr lang="ar-SA" sz="2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مورد استفاده قرار می‌گیرد. البته پیش از ریخته‌ گری باید کاملاً خشک شود تا از ایجاد بخار و عیوب ناشی از رطوبت جلوگیری 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 پایه الکلی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پوشان‌های پایه الکلی سرعت خشک شدن بسیار بالایی دارند و برای خطوط تولید با ظرفیت بالا یا قطعات پیچیده گزینه مناسبی هستند. با این حال، به دلیل اشتعال‌پذیری، رعایت نکات ایمنی هنگام استفاده از آن‌ها ضروری است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پوشان‌های زیرکنی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پوشان‌های حاوی زیرکن به دلیل مقاومت حرارتی فوق‌العاده، برای ریخته‌ گری فولادهای آلیاژی و قطعات سنگین کاربرد فراوانی دارند و کیفیت سطح بسیار مطلوبی ایجاد می‌کنند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پوشان‌های گرافیتی و آلومینایی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برخی قطعات خاص، از پوشان‌های گرافیتی یا آلومینایی استفاده می‌شود که مقاومت مناسبی در برابر حرارت و سایش داشته و از چسبندگی فلز به قالب جلوگیری می‌کنند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66640B-39C7-F8DF-EA30-E746FA35168F}"/>
              </a:ext>
            </a:extLst>
          </p:cNvPr>
          <p:cNvSpPr txBox="1"/>
          <p:nvPr/>
        </p:nvSpPr>
        <p:spPr>
          <a:xfrm>
            <a:off x="722027" y="897764"/>
            <a:ext cx="10747946" cy="4583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مزایای استفاده از پوشان ریخته‌ گری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استفاده از پوشان مناسب، مزایای متعددی برای واحدهای ریخته‌ گری به همراه دارد که مهم‌ترین آن‌ها عبارت‌اند از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بهبود کیفیت سطح قطعات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نفوذ مذاب به قالب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جلوگیری از چسبندگی ماسه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عیوبی مانند سوختگی قالب و نفوذ فلز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دقت ابعادی قطعات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هزینه‌های ماشین‌کاری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عمر قالب و ماهیچه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ضایعات تولید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راندمان خطوط تولید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69A30-735F-FB6F-6CA2-A0390516E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029" y="537772"/>
            <a:ext cx="7709941" cy="578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9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152C89-BD35-A979-0AE1-BCF9593D48CF}"/>
              </a:ext>
            </a:extLst>
          </p:cNvPr>
          <p:cNvSpPr txBox="1"/>
          <p:nvPr/>
        </p:nvSpPr>
        <p:spPr>
          <a:xfrm>
            <a:off x="7629995" y="641188"/>
            <a:ext cx="436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جدول مقایسه انواع پوشان ریخته‌ گری</a:t>
            </a:r>
            <a:endParaRPr lang="en-US" sz="2400" dirty="0">
              <a:solidFill>
                <a:schemeClr val="accent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DC6BDB-D189-73DF-C63A-A3A24FE8B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240364"/>
              </p:ext>
            </p:extLst>
          </p:nvPr>
        </p:nvGraphicFramePr>
        <p:xfrm>
          <a:off x="1124261" y="1958911"/>
          <a:ext cx="10514352" cy="2643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4784">
                  <a:extLst>
                    <a:ext uri="{9D8B030D-6E8A-4147-A177-3AD203B41FA5}">
                      <a16:colId xmlns:a16="http://schemas.microsoft.com/office/drawing/2014/main" val="1995894540"/>
                    </a:ext>
                  </a:extLst>
                </a:gridCol>
                <a:gridCol w="3504784">
                  <a:extLst>
                    <a:ext uri="{9D8B030D-6E8A-4147-A177-3AD203B41FA5}">
                      <a16:colId xmlns:a16="http://schemas.microsoft.com/office/drawing/2014/main" val="579669366"/>
                    </a:ext>
                  </a:extLst>
                </a:gridCol>
                <a:gridCol w="3504784">
                  <a:extLst>
                    <a:ext uri="{9D8B030D-6E8A-4147-A177-3AD203B41FA5}">
                      <a16:colId xmlns:a16="http://schemas.microsoft.com/office/drawing/2014/main" val="3177914194"/>
                    </a:ext>
                  </a:extLst>
                </a:gridCol>
              </a:tblGrid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نوع پوشان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مهم‌ترین مزیت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کاربرد اصلی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5036897"/>
                  </a:ext>
                </a:extLst>
              </a:tr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پایه آبی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ایمنی بالا و سازگاری با محیط زیست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تولیدات عمومی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4636995"/>
                  </a:ext>
                </a:extLst>
              </a:tr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پایه الکلی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خشک شدن سریع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خطوط تولید با تیراژ بالا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5802873"/>
                  </a:ext>
                </a:extLst>
              </a:tr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dirty="0">
                          <a:effectLst/>
                        </a:rPr>
                        <a:t>زیرکنی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مقاومت حرارتی بسیار زیاد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قطعات فولادی و سنگین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9658017"/>
                  </a:ext>
                </a:extLst>
              </a:tr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گرافیتی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کاهش چسبندگی مذاب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قطعات چدنی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873525"/>
                  </a:ext>
                </a:extLst>
              </a:tr>
              <a:tr h="4405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آلومینایی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>
                          <a:effectLst/>
                        </a:rPr>
                        <a:t>مقاومت مناسب در دمای بالا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dirty="0">
                          <a:effectLst/>
                        </a:rPr>
                        <a:t>قطعات صنعتی ویژه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7806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258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7F01BA-E834-AB36-5363-1F7F8B71B989}"/>
              </a:ext>
            </a:extLst>
          </p:cNvPr>
          <p:cNvSpPr txBox="1"/>
          <p:nvPr/>
        </p:nvSpPr>
        <p:spPr>
          <a:xfrm>
            <a:off x="374754" y="892408"/>
            <a:ext cx="11227631" cy="5073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چگونه بهترین پوشان را انتخاب کنیم؟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انتخاب پوشان مناسب به عوامل مختلفی بستگی دارد و نمی‌توان یک محصول را برای همه شرایط مناسب دانست. مهم‌ترین معیارهای انتخاب عبارت‌اند از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نوع فلز یا آلیاژ مورد استفاده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دمای ریخته‌ گری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جنس قالب و ماهیچه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کیفیت سطح مورد انتظار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روش اعمال پوشان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زمان خشک شدن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شرایط تولید و ظرفیت کارخانه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برای مثال، در تولید قطعات مقاوم به سایش مانند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استفاده از پوشان مناسب در کنار مواد اولیه استاندارد مانند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پرکربن</a:t>
            </a:r>
            <a:r>
              <a:rPr lang="ar-SA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یا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کم کربن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می‌تواند کیفیت نهایی قطعه را به میزان قابل توجهی افزایش دهد. همچنین در تولید فولادهای آلیاژی، استفاده از فروآلیاژهای باکیفیت و پوشان مناسب، نقش مهمی در کاهش عیوب سطحی و افزایش طول عمر قطعات خواهد داشت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7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F924F1-2FC8-58C4-23C1-3A28F34B6F47}"/>
              </a:ext>
            </a:extLst>
          </p:cNvPr>
          <p:cNvSpPr txBox="1"/>
          <p:nvPr/>
        </p:nvSpPr>
        <p:spPr>
          <a:xfrm>
            <a:off x="609600" y="1317082"/>
            <a:ext cx="10972800" cy="351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نکته‌ای که بسیاری از تولیدکنندگان نادیده می‌گیرند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یکی از مهم‌ترین عوامل مؤثر بر عملکرد پوشان، ضخامت لایه اعمال‌شده است. اگر پوشان بیش از حد ضخیم باشد، احتمال ایجاد ترک یا پوسته شدن آن افزایش می‌یابد و اگر بیش از حد نازک باشد، نمی‌تواند از قالب در برابر حرارت مذاب محافظت کند. به همین دلیل، کنترل ویسکوزیته پوشان، روش اعمال و شرایط خشک شدن، به اندازه انتخاب نوع پوشان اهمیت دارد و تأثیر مستقیمی بر کیفیت قطعات ریختگی دارد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نتیجه‌گیری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 یکی از مهم‌ترین مواد مصرفی در صنایع ریخته‌ گری است که تأثیر مستقیمی بر کیفیت سطح قطعات، کاهش عیوب، افزایش عمر قالب و کاهش هزینه‌های تولید دارد. انتخاب پوشان مناسب باید بر اساس نوع آلیاژ، شرایط فرآیند و کیفیت مورد انتظار انجام شود تا بهترین نتیجه حاصل شود. اگر به دنبال تولید قطعات صنعتی باکیفیت، استفاده از مواد اولیه استاندارد و دریافت مشاوره تخصصی در زمینه ریخته‌ گری و قطعات صنعتی هستید، کارشناسان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آوانگارد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آماده ارائه راهکارهای فنی و تأمین محصولات مورد نیاز صنایع مختلف هستند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18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7AC663-0E9C-BE43-C46C-72C610163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622" y="468442"/>
            <a:ext cx="7398755" cy="592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9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30693E-F152-5445-33C0-75CFEE224399}"/>
              </a:ext>
            </a:extLst>
          </p:cNvPr>
          <p:cNvSpPr txBox="1"/>
          <p:nvPr/>
        </p:nvSpPr>
        <p:spPr>
          <a:xfrm>
            <a:off x="569626" y="520135"/>
            <a:ext cx="11272603" cy="6131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سؤالات متداول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۱</a:t>
            </a:r>
            <a:r>
              <a:rPr lang="en-US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پوشان ریخته‌ گری چه کاربردی دارد؟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ریخته‌ گری با ایجاد یک لایه محافظ روی قالب یا ماهیچه، از نفوذ مذاب، چسبندگی ماسه و ایجاد عیوب سطحی جلوگیری می‌کند و کیفیت قطعه نهایی را افزایش می‌دهد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۲</a:t>
            </a:r>
            <a:r>
              <a:rPr lang="en-US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تفاوت پوشان پایه آبی و پایه الکلی چیست؟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پوشان پایه آبی ایمن‌تر و سازگارتر با محیط زیست است، اما به زمان بیشتری برای خشک شدن نیاز دارد. در مقابل، پوشان پایه الکلی سریع‌تر خشک می‌شود و برای خطوط تولید با ظرفیت بالا مناسب‌تر است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۳</a:t>
            </a:r>
            <a:r>
              <a:rPr lang="en-US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آیا انتخاب پوشان بر اساس نوع آلیاژ اهمیت دارد؟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بله. نوع فلز، دمای ریخته‌ گری و شرایط تولید از مهم‌ترین عوامل انتخاب پوشان هستند. انتخاب نادرست می‌تواند باعث افزایش عیوب و کاهش کیفیت قطعات 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۴</a:t>
            </a:r>
            <a:r>
              <a:rPr lang="en-US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آیا استفاده از پوشان باعث کاهش هزینه تولید می‌شود؟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بله. استفاده از پوشان مناسب موجب کاهش ضایعات، کاهش عملیات ماشین‌کاری و تمیزکاری، افزایش عمر قالب و در نهایت کاهش هزینه‌های تولید خواهد شد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🏢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شرکت هلدینگ بازرگانی صنعتی آوانگارد - پیشرو در تأمین و تولید قطعات ریخته گری در خاورمیانه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🌍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📞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شماره تماس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00989120228576 </a:t>
            </a:r>
            <a:b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🌐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وب سایت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Avangardholding.com</a:t>
            </a:r>
            <a:b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787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1157</Words>
  <Application>Microsoft Office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Segoe UI Emoji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</cp:revision>
  <dcterms:created xsi:type="dcterms:W3CDTF">2026-07-21T09:03:43Z</dcterms:created>
  <dcterms:modified xsi:type="dcterms:W3CDTF">2026-07-22T05:32:08Z</dcterms:modified>
</cp:coreProperties>
</file>