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22A12-3A7C-8A41-7A9F-832FE64E4D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1F98B3-4937-5000-CB0D-CAA665F2E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3ED310-FAB4-9984-B870-962CC053E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FD7007-452B-DA0D-C6D0-7C76F1E95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2A516-4392-E793-5863-8C5A28B80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0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B56C5-E01A-C69B-D2DB-41B5A2D1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095D1-E136-135E-4B44-F6F7EE977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7B8C2C-E4DC-8CA2-489E-961BE020A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3C380-5B64-306F-E38B-A6453648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E2FAC2-9DB8-70B0-E796-6E11363A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6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31B0-519C-A04D-BFD5-35C8B274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1F8EE-4A31-4562-471F-25842E8AD7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46D0C5-EAA4-2D8E-CE4E-2461ED53E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A4021-4E0A-272F-6831-56CECC47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24C17-7F9F-538C-0790-82F57BE7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328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2549-E39D-E06D-6E4D-E9AA219F9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25C6D-B620-EAFC-145E-D2FDC9F86A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1E239-B759-F0DB-0E03-B8D6BEA0F2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D87841-5870-8551-837E-155196816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911600-8015-290D-690D-D89F35578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DC04C0-FF59-B0D6-264D-20682FDDC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D8B2D-E73A-0E1A-1207-45236E7B8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99E0F-3D4E-A6B2-391F-2EA7B3B6B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CBD2B5-66C9-10A9-B399-88FA98657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8896FA-16FF-EC55-D2C4-C219B6A34D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245BD6-A3D9-3DA7-F332-881878697E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0544D9-EB30-4AC8-450D-2689AC1D6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45A343-A79A-7664-9820-4B463B961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121595-643A-89E7-2162-1D8A51A61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60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2C45-BCD5-90E8-918F-B2E700C94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381259-8795-C12C-6729-6CF76A17A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76EB79-9FC4-5224-6EE9-328E02F2F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ABE6F2-B6D5-6649-EED8-24329B16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909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B95F41-B5A9-B0FE-40BD-A9255F419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AEB85-3ABD-53EF-BB3E-D43A3A400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FD36C-325B-11A2-C30A-357EEBE03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18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4D38D-485B-DA5D-E0BD-A66D9A2D9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6C6C2E-7CF1-B27D-C3E9-2AE7EA70D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B74F4-B44C-6CC2-466F-2285FB2CD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DBDA6C-272B-6A6B-CBB7-E6CE3C0D1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5F39B-4C63-401B-FEAC-5B5EDAD44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B2AC27-9823-F267-09EE-DB9C7F076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13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AA59E-B694-EDB0-6701-1D86E5903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B4FAC5-85D3-9E9D-B7E8-8B51ACD36C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8E30F-F86A-2FAC-987D-9C0C038C5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883D51-C630-DF97-7617-933E0F92B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E86F88-4991-A0AA-716E-AE282BF7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63705A-D8F6-D1FE-486C-DE763150B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19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EA3EE-C9F4-F577-0371-6E87409FB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9A4D40-01D7-E462-7A1B-BB53F1C9E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7BA4D-0331-C0B9-BD8C-91EA141E5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D9FFD4-200F-9BE8-3196-D087D3C2B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9B60F4-4D9C-528A-21D1-F16843D0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8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8CAB84-D711-0605-E4CF-03EE831F9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00B47A-64BE-CE0B-97A9-6A87A92FD7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5B198-5B4A-CEAD-4987-AD1232196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66F9B-5B98-0B1F-B890-D78706DDA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D5E39-02EA-F4D3-6D40-13C7F04F8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052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A55047-90B1-01F4-B460-F4339579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5A91B5-E0A6-C171-846D-BFDE1302A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4D58A-B854-9D90-2BC7-CB4E2B968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D8672-56EA-45BE-A435-720945BF36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6D1A8E-3799-8068-5B79-928331950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5162C2-EC43-4208-6836-A22878A7A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E261E-69C0-4B10-8ED7-5038F0BD12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84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avangardholding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95A2A40-D552-E782-0505-F33E1FD5127B}"/>
              </a:ext>
            </a:extLst>
          </p:cNvPr>
          <p:cNvSpPr txBox="1"/>
          <p:nvPr/>
        </p:nvSpPr>
        <p:spPr>
          <a:xfrm>
            <a:off x="1499017" y="6098831"/>
            <a:ext cx="8015989" cy="399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0" cap="none" spc="0" normalizeH="0" baseline="0" noProof="0" dirty="0">
                <a:ln>
                  <a:noFill/>
                </a:ln>
                <a:solidFill>
                  <a:srgbClr val="2E74B5"/>
                </a:solidFill>
                <a:effectLst/>
                <a:uLnTx/>
                <a:uFillTx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ریخته‌ گری چیست؟ بررسی انواع، کاربردها و نقش آن در تولید قطعات صنعتی</a:t>
            </a:r>
            <a:endParaRPr kumimoji="0" lang="fa-IR" sz="2000" b="1" i="0" u="none" strike="noStrike" kern="0" cap="none" spc="0" normalizeH="0" baseline="0" noProof="0" dirty="0">
              <a:ln>
                <a:noFill/>
              </a:ln>
              <a:solidFill>
                <a:srgbClr val="2E74B5"/>
              </a:solidFill>
              <a:effectLst/>
              <a:uLnTx/>
              <a:uFillTx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FC3EFC-958A-C611-F5EA-AF4618F76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9898" y="359764"/>
            <a:ext cx="8072204" cy="5381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56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59A361-44E4-CFAF-2F93-B324EDE91034}"/>
              </a:ext>
            </a:extLst>
          </p:cNvPr>
          <p:cNvSpPr txBox="1"/>
          <p:nvPr/>
        </p:nvSpPr>
        <p:spPr>
          <a:xfrm>
            <a:off x="234846" y="511983"/>
            <a:ext cx="11722308" cy="5834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r>
              <a:rPr lang="ar-SA" b="1" kern="0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ریخته‌ گری چیست؟ بررسی انواع، کاربردها و نقش آن در تولید قطعات صنعتی</a:t>
            </a:r>
            <a:endParaRPr lang="fa-IR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Bef>
                <a:spcPts val="1200"/>
              </a:spcBef>
              <a:buNone/>
            </a:pPr>
            <a:endParaRPr lang="en-US" b="1" kern="0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ریخته‌ گری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یکی از اجزای مهم در فرآیند تولید قطعات فلزی است که برای ایجاد حفره‌ها، سوراخ‌ها و بخش‌های داخلی پیچیده در قطعات ریختگی مورد استفاده قرار می‌گیرد. این قطعه مصرفی با قرارگیری داخل قالب، فضای مورد نیاز برای شکل‌دهی قسمت‌های داخلی محصول نهایی را ایجاد می‌کند و نقش مهمی در تولید قطعات دقیق صنعتی دارد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صنایع مختلف مانند تولید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قطعات</a:t>
            </a:r>
            <a:r>
              <a:rPr lang="ar-SA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سنگ‌شکن</a:t>
            </a:r>
            <a:r>
              <a:rPr lang="ar-SA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تجهیزات معدنی، ماشین‌آلات صنعتی و قطعات مقاوم به سایش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، استفاده از ماهیچه مناسب باعث افزایش کیفیت، کاهش خطاهای تولید و بهبود عملکرد قطعات نهایی می‌شود. انتخاب صحیح مواد اولیه ماهیچه، یکی از عوامل مهم در موفقیت فرآیند ریخته‌ گری محسوب می‌شود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ماهیچه ریخته‌ گری چیست؟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ریخته‌ گری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(Casting Core) 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یک قطعه از جنس مواد نسوز مانند ماسه، رزین و افزودنی‌های خاص است که داخل قالب قرار می‌گیرد تا قسمت‌های توخالی یا شکل‌های داخلی قطعه ایجاد شوند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فرآیند ریخته‌ گری، فلز مذاب پس از ورود به قالب، اطراف ماهیچه را پر می‌کند. پس از انجماد فلز، ماهیچه خارج شده و فضای ایجاد شده توسط آن به عنوان بخش داخلی قطعه باقی می‌ماند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 عنوان مثال، در تولید قطعاتی مانند پوسته‌ها، لوله‌ها، محفظه‌ها و قطعات دارای کانال داخلی، استفاده از ماهیچه امکان تولید هندسه‌هایی را فراهم می‌کند که ایجاد آن‌ها با روش‌های معمول قالب‌سازی امکان‌پذیر نیست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8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9F798C-8EC1-B2F9-5B8D-8FFD0A6E47E6}"/>
              </a:ext>
            </a:extLst>
          </p:cNvPr>
          <p:cNvSpPr txBox="1"/>
          <p:nvPr/>
        </p:nvSpPr>
        <p:spPr>
          <a:xfrm>
            <a:off x="959370" y="1294241"/>
            <a:ext cx="10523095" cy="36811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نقش ماهیچه در فرآیند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ماهیچه‌ها وظایف مهمی در تولید قطعات صنعتی دارند که مهم‌ترین آن‌ها عبارتند از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ایجاد حفره‌ها و فضاهای داخلی قطعات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قابلیت تولید قطعات پیچیده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نیاز کمتر به ماشین‌کاری پس از ریخته‌ گری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دقت ابعادی محصول نهایی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بهبود کیفیت سطح داخلی قطعات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تولید قطعات سنگین صنعتی، کیفیت ماهیچه تأثیر مستقیمی بر کاهش عیوبی مانند ترک، تخلخل و تغییر شکل قطعه دارد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201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33E29E-38B3-556A-CFEF-A94F7898205A}"/>
              </a:ext>
            </a:extLst>
          </p:cNvPr>
          <p:cNvSpPr txBox="1"/>
          <p:nvPr/>
        </p:nvSpPr>
        <p:spPr>
          <a:xfrm>
            <a:off x="3867462" y="301623"/>
            <a:ext cx="7671215" cy="108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انواع ماهیچه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ar-S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ماهیچه‌های ریخته‌ گری بر اساس نوع مواد تشکیل‌دهنده و روش تولید، انواع مختلفی دارند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D406D93-A98F-2178-BCBF-DF659EED6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3690316"/>
              </p:ext>
            </p:extLst>
          </p:nvPr>
        </p:nvGraphicFramePr>
        <p:xfrm>
          <a:off x="898785" y="2199515"/>
          <a:ext cx="10394430" cy="29751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64810">
                  <a:extLst>
                    <a:ext uri="{9D8B030D-6E8A-4147-A177-3AD203B41FA5}">
                      <a16:colId xmlns:a16="http://schemas.microsoft.com/office/drawing/2014/main" val="2687619577"/>
                    </a:ext>
                  </a:extLst>
                </a:gridCol>
                <a:gridCol w="3464810">
                  <a:extLst>
                    <a:ext uri="{9D8B030D-6E8A-4147-A177-3AD203B41FA5}">
                      <a16:colId xmlns:a16="http://schemas.microsoft.com/office/drawing/2014/main" val="2149167682"/>
                    </a:ext>
                  </a:extLst>
                </a:gridCol>
                <a:gridCol w="3464810">
                  <a:extLst>
                    <a:ext uri="{9D8B030D-6E8A-4147-A177-3AD203B41FA5}">
                      <a16:colId xmlns:a16="http://schemas.microsoft.com/office/drawing/2014/main" val="272326125"/>
                    </a:ext>
                  </a:extLst>
                </a:gridCol>
              </a:tblGrid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نوع ماهیچه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ویژگی‌ها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کاربرد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1585319"/>
                  </a:ext>
                </a:extLst>
              </a:tr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 ماسه‌ای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پرکاربرد، اقتصادی و مناسب تولید عمومی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قطعات چدنی و فولادی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3321411"/>
                  </a:ext>
                </a:extLst>
              </a:tr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 رزینی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مقاومت و دقت ابعادی بالا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قطعات پیچیده صنعتی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3021159"/>
                  </a:ext>
                </a:extLst>
              </a:tr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 پوسته‌ای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کیفیت سطحی مناسب و دقت بالا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قطعات دقیق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61849"/>
                  </a:ext>
                </a:extLst>
              </a:tr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 سرامیکی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مقاومت حرارتی بسیار بالا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آلیاژهای دمای بالا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4481617"/>
                  </a:ext>
                </a:extLst>
              </a:tr>
              <a:tr h="467867"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</a:t>
                      </a:r>
                      <a:r>
                        <a:rPr lang="en-US" sz="2000" kern="100">
                          <a:effectLst/>
                        </a:rPr>
                        <a:t> CO2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استحکام مناسب و تولید سریع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0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 dirty="0">
                          <a:effectLst/>
                        </a:rPr>
                        <a:t>قالب‌های ماسه‌ای صنعتی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518027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5745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C456F25-B567-1E13-AFED-A524FB2B03A7}"/>
              </a:ext>
            </a:extLst>
          </p:cNvPr>
          <p:cNvSpPr txBox="1"/>
          <p:nvPr/>
        </p:nvSpPr>
        <p:spPr>
          <a:xfrm>
            <a:off x="854440" y="410161"/>
            <a:ext cx="10882859" cy="6037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مواد مورد استفاده در ساخت ماهیچه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مواد اولیه مورد استفاده در ساخت ماهیچه باید دارای ویژگی‌هایی مانند مقاومت حرارتی، استحکام کافی، قابلیت خروج آسان و عدم ایجاد گاز زیاد باشند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مهم‌ترین مواد مورد استفاده عبارتند از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ماسه سیلیسی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رایج‌ترین ماده در تولید ماهیچه است که به دلیل قیمت مناسب و مقاومت حرارتی مطلوب، کاربرد گسترده‌ای دارد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رزین‌ها و چسب‌ها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رزین‌ها باعث افزایش استحکام ماهیچه شده و امکان تولید قطعات دقیق‌تر را فراهم می‌کنند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مواد نسوز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برای ریخته‌ گری آلیاژهایی که دمای ذوب بالایی دارند، از مواد نسوز با مقاومت حرارتی بالا استفاده می‌شود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تولید قطعات فولادی و چدنی مقاوم، انتخاب مواد اولیه مناسب مانند مواد کم کربن و پرکربن می‌تواند روی کیفیت نهایی قطعه تأثیرگذار باشد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2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23DD8D7-D012-3FC1-B917-D01839793B71}"/>
              </a:ext>
            </a:extLst>
          </p:cNvPr>
          <p:cNvSpPr txBox="1"/>
          <p:nvPr/>
        </p:nvSpPr>
        <p:spPr>
          <a:xfrm>
            <a:off x="1588957" y="431431"/>
            <a:ext cx="10118361" cy="5657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عوامل مؤثر بر کیفیت ماهیچه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کیفیت ماهیچه به عوامل مختلفی بستگی دارد که مهم‌ترین آن‌ها شامل موارد زیر است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استحکام مکانیکی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باید توانایی تحمل فشار فلز مذاب را هنگام ریخته گری داشته باشد و دچار شکستگی نشود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نفوذپذیری گاز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صورت خروج نامناسب گازهای ایجاد شده، احتمال ایجاد حفره‌های داخلی در قطعه افزایش پیدا می‌کند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مقاومت حرارتی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باید در برابر دمای بالای مذاب مقاومت کند تا شکل خود را حفظ کند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قابلیت خروج آسان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342900" marR="0" lvl="0" indent="-342900" algn="r" rtl="1">
              <a:lnSpc>
                <a:spcPct val="107000"/>
              </a:lnSpc>
              <a:spcBef>
                <a:spcPts val="200"/>
              </a:spcBef>
              <a:buFont typeface="Symbol" panose="05050102010706020507" pitchFamily="18" charset="2"/>
              <a:buChar char=""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پس از انجماد قطعه، ماهیچه باید بدون آسیب رساندن به محصول نهایی خارج 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525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9BE71D-50A0-B4D4-E858-736F9E96C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16" y="618344"/>
            <a:ext cx="8431967" cy="562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91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6C0698-6D87-57E6-BD43-9FA950B7592D}"/>
              </a:ext>
            </a:extLst>
          </p:cNvPr>
          <p:cNvSpPr txBox="1"/>
          <p:nvPr/>
        </p:nvSpPr>
        <p:spPr>
          <a:xfrm>
            <a:off x="573998" y="715541"/>
            <a:ext cx="11044003" cy="4771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کاربرد ماهیچه ریخته‌ گری در تولید قطعات صنعتی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ماهیچه‌ها در صنایع مختلف کاربرد دارند، از جمله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صنایع معدن و خردایش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تولید قطعات ماشین‌آلات سنگین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صنایع فولاد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تجهیزات انتقال مواد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صنایع خودرو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تجهیزات نفت و گاز 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تولید قطعاتی مانند لاینر سنگ‌شکن، قطعات چدنی، قطعات ضدسایش و تجهیزات صنعتی، کنترل دقیق فرآیند ریخته‌ گری اهمیت زیادی دارد. استفاده از آلیاژهایی مانند </a:t>
            </a:r>
            <a:r>
              <a:rPr lang="ar-SA" sz="2000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چدن پرکروم</a:t>
            </a:r>
            <a:r>
              <a:rPr lang="ar-SA" sz="2000" b="1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(High Chrome Cast Iron)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کنار طراحی مناسب قالب و ماهیچه، باعث افزایش مقاومت سایشی قطعات می‌شود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336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60E30-507A-7711-F1C4-4E93C2E576FA}"/>
              </a:ext>
            </a:extLst>
          </p:cNvPr>
          <p:cNvSpPr txBox="1"/>
          <p:nvPr/>
        </p:nvSpPr>
        <p:spPr>
          <a:xfrm>
            <a:off x="1813810" y="196694"/>
            <a:ext cx="9964710" cy="10843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تفاوت قالب و ماهیچه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algn="r" rtl="1">
              <a:buNone/>
            </a:pPr>
            <a:r>
              <a:rPr lang="ar-S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اگرچه قالب و ماهیچه هر دو در فرآیند </a:t>
            </a:r>
            <a:r>
              <a:rPr lang="ar-SA" sz="2000" b="1" u="sng" dirty="0">
                <a:solidFill>
                  <a:srgbClr val="4472C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ریخته‌ گری</a:t>
            </a:r>
            <a:r>
              <a:rPr lang="ar-SA" sz="2000" dirty="0">
                <a:solidFill>
                  <a:srgbClr val="4472C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استفاده می‌شوند، اما وظایف متفاوتی دارند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en-US" sz="2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7FD01D-0140-5404-E3F3-7D408BD1B6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612806"/>
              </p:ext>
            </p:extLst>
          </p:nvPr>
        </p:nvGraphicFramePr>
        <p:xfrm>
          <a:off x="1049310" y="2151571"/>
          <a:ext cx="10514352" cy="25618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7176">
                  <a:extLst>
                    <a:ext uri="{9D8B030D-6E8A-4147-A177-3AD203B41FA5}">
                      <a16:colId xmlns:a16="http://schemas.microsoft.com/office/drawing/2014/main" val="3716551225"/>
                    </a:ext>
                  </a:extLst>
                </a:gridCol>
                <a:gridCol w="5257176">
                  <a:extLst>
                    <a:ext uri="{9D8B030D-6E8A-4147-A177-3AD203B41FA5}">
                      <a16:colId xmlns:a16="http://schemas.microsoft.com/office/drawing/2014/main" val="143953583"/>
                    </a:ext>
                  </a:extLst>
                </a:gridCol>
              </a:tblGrid>
              <a:tr h="64047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قالب ریخته‌ گری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ماهیچه ریخته‌ گری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91176238"/>
                  </a:ext>
                </a:extLst>
              </a:tr>
              <a:tr h="64047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شکل خارجی قطعه را ایجاد می‌کند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شکل داخلی قطعه را ایجاد می‌کند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59775910"/>
                  </a:ext>
                </a:extLst>
              </a:tr>
              <a:tr h="64047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معمولاً قبل از ریخته‌ گری آماده می‌شود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داخل قالب قرار می‌گیرد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9708968"/>
                  </a:ext>
                </a:extLst>
              </a:tr>
              <a:tr h="64047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>
                          <a:effectLst/>
                        </a:rPr>
                        <a:t>تماس مستقیم بیشتری با محیط بیرونی دارد</a:t>
                      </a:r>
                      <a:endParaRPr lang="en-US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000" kern="100" dirty="0">
                          <a:effectLst/>
                        </a:rPr>
                        <a:t>بیشتر در مرکز قطعه قرار می‌گیرد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7798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951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50EEDE-5E95-86A0-5999-03FC5175DA96}"/>
              </a:ext>
            </a:extLst>
          </p:cNvPr>
          <p:cNvSpPr txBox="1"/>
          <p:nvPr/>
        </p:nvSpPr>
        <p:spPr>
          <a:xfrm>
            <a:off x="629585" y="397676"/>
            <a:ext cx="11242623" cy="5819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مشکلات رایج در استفاده از ماهیچه ریخته‌ گری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صورت طراحی یا تولید نامناسب ماهیچه، مشکلاتی مانند موارد زیر ایجاد می‌شود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ایجاد ترک داخلی در قطعه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تخلخل گازی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تغییر ابعاد قطعه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کاهش کیفیت سطح داخلی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r" rtl="1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افزایش هزینه‌های تولید 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به همین دلیل، کنترل کیفیت ماهیچه قبل از استفاده در قالب اهمیت زیادی دارد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نتیجه‌گیری</a:t>
            </a:r>
            <a:endParaRPr lang="fa-IR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ریخته‌ گری یکی از مهم‌ترین اجزای فرآیند ریخته‌ گری است که امکان تولید قطعات دارای حفره‌ها و ساختارهای داخلی پیچیده را فراهم می‌کند. انتخاب صحیح نوع ماهیچه، مواد اولیه مناسب و طراحی دقیق آن، نقش مهمی در افزایش کیفیت قطعات صنعتی و کاهش عیوب تولید دارد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مجموعه‌هایی که در زمینه تولید قطعات ریختگی، قطعات مقاوم به سایش و تأمین مواد اولیه صنعتی فعالیت می‌کنند، با استفاده از دانش فنی و تجهیزات مدرن می‌توانند محصولات باکیفیت‌تری ارائه دهند. برای آشنایی بیشتر با خدمات تخصصی این حوزه می‌توانید به </a:t>
            </a:r>
            <a:r>
              <a:rPr lang="ar-SA" b="1" u="sng" dirty="0">
                <a:solidFill>
                  <a:srgbClr val="4472C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آوانگارد</a:t>
            </a:r>
            <a:r>
              <a:rPr lang="ar-SA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مراجعه کنید</a:t>
            </a:r>
            <a:r>
              <a:rPr lang="en-US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556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0C103C-1EAB-0230-F429-E5D7CE8DB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163" y="468442"/>
            <a:ext cx="8881673" cy="592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784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2F7BC12-24FB-46E6-C79E-4C8A177E9258}"/>
              </a:ext>
            </a:extLst>
          </p:cNvPr>
          <p:cNvSpPr txBox="1"/>
          <p:nvPr/>
        </p:nvSpPr>
        <p:spPr>
          <a:xfrm>
            <a:off x="959370" y="271497"/>
            <a:ext cx="10957810" cy="5732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سوالات متداول درباره ماهیچه ریخته‌ گری</a:t>
            </a:r>
            <a:endParaRPr lang="fa-IR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۱</a:t>
            </a:r>
            <a:r>
              <a:rPr lang="en-US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ماهیچه ریخته‌ گری چه کاربردی دارد؟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برای ایجاد قسمت‌های داخلی، سوراخ‌ها و حفره‌های پیچیده در قطعات ریختگی استفاده می‌شود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۲</a:t>
            </a:r>
            <a:r>
              <a:rPr lang="en-US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پرکاربردترین نوع ماهیچه ریخته‌ گری چیست؟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ماهیچه ماسه‌ای به دلیل قیمت مناسب و کاربرد گسترده، یکی از رایج‌ترین انواع ماهیچه در صنعت ریخته‌ گری است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۳</a:t>
            </a:r>
            <a:r>
              <a:rPr lang="en-US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چه عواملی باعث خرابی ماهیچه می‌شوند؟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ضعف استحکام، خروج نامناسب گاز، مقاومت حرارتی پایین و طراحی نادرست از مهم‌ترین عوامل خرابی ماهیچه هستند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 rtl="1">
              <a:lnSpc>
                <a:spcPct val="107000"/>
              </a:lnSpc>
              <a:spcBef>
                <a:spcPts val="200"/>
              </a:spcBef>
              <a:buNone/>
            </a:pPr>
            <a:r>
              <a:rPr lang="fa-IR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۴</a:t>
            </a:r>
            <a:r>
              <a:rPr lang="en-US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. </a:t>
            </a:r>
            <a:r>
              <a:rPr lang="ar-SA" sz="20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B Nazanin" panose="00000400000000000000" pitchFamily="2" charset="-78"/>
              </a:rPr>
              <a:t>آیا ماهیچه در تولید قطعات سنگ‌شکن کاربرد دارد؟</a:t>
            </a:r>
            <a:endParaRPr lang="en-US" sz="20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B Nazanin" panose="00000400000000000000" pitchFamily="2" charset="-78"/>
            </a:endParaRPr>
          </a:p>
          <a:p>
            <a:pPr marL="0" marR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بله، در تولید برخی قطعات پیچیده سنگ‌شکن و تجهیزات صنعتی، ماهیچه برای ایجاد مسیرها و فضاهای داخلی مورد استفاده قرار می‌گیرد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algn="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0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🏢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ar-SA" sz="2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شرکت هلدینگ بازرگانی صنعتی آوانگارد - پیشرو در تأمین و تولید قطعات ریخته گری در خاورمیانه</a:t>
            </a:r>
            <a:r>
              <a:rPr lang="ar-SA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🌍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>
              <a:buNone/>
            </a:pPr>
            <a:r>
              <a:rPr lang="en-US" sz="20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📞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ar-S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شماره تماس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00989120228576 </a:t>
            </a:r>
            <a:b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dirty="0">
                <a:effectLst/>
                <a:latin typeface="Segoe UI Emoji" panose="020B0502040204020203" pitchFamily="34" charset="0"/>
                <a:ea typeface="Times New Roman" panose="02020603050405020304" pitchFamily="18" charset="0"/>
                <a:cs typeface="Segoe UI Emoji" panose="020B0502040204020203" pitchFamily="34" charset="0"/>
              </a:rPr>
              <a:t>🌐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ar-S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وب سایت</a:t>
            </a:r>
            <a:r>
              <a:rPr lang="en-US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rgbClr val="0000FF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  <a:hlinkClick r:id="rId2"/>
              </a:rPr>
              <a:t>Avangardholding.com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5600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1116</Words>
  <Application>Microsoft Office PowerPoint</Application>
  <PresentationFormat>Widescreen</PresentationFormat>
  <Paragraphs>118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Segoe UI Emoji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2</cp:revision>
  <dcterms:created xsi:type="dcterms:W3CDTF">2026-07-21T11:37:18Z</dcterms:created>
  <dcterms:modified xsi:type="dcterms:W3CDTF">2026-07-21T11:47:52Z</dcterms:modified>
</cp:coreProperties>
</file>