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48BFD-ED12-42AB-0EA8-60CD1B2E8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2040-80F7-2534-1CBA-09D8488B6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91F56-E66E-6DEA-BDCA-6562356C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7E407-7A9E-C429-F6A3-E27C14CB8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90194-1473-E025-8FD3-B2B52A696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2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D665-4ADF-1C7E-6F67-6878A0AA7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9DC1DA-3F99-5B60-3B67-10209476E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06CAB-BFC4-A723-1EBA-FFEE5D47D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99A15-77CC-3196-952A-F16438EFE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9FD87-9712-D071-89BD-6D79B01D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3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17EB24-2BC5-A83A-54F6-4A7FC3460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698E19-2248-74FF-0159-2124B7CDE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5B738-EE9E-E419-5C70-F09767DA6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EE09B-90BE-ED76-FC6B-6B57DC46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7C491-7D1C-FFED-5168-BE7537A17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5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6880F-8714-1EC6-A16D-58D59450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52DFF-F0E7-9D8A-8B7E-4C74B005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00387-1FDB-82F6-A3C1-B460435B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8E65B-C2E8-A86E-0C8D-7994210B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B29E9-298A-BC43-EFD4-B20E34B93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42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18F61-E9C9-54ED-3176-D5680D0C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BDA5E-5BF9-9753-4896-DCD7BCF25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A71E4-CDFA-F0CC-76C5-93E6E0115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8BC4C-9852-C965-C584-D35A28898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37BF3-0F2E-01C6-D600-12AFF0DF9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44806-86F6-25D8-3F58-9C564773D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81918-471F-C8D3-3D45-E1D91F51A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1111B-B0BA-78A3-97D4-300E44820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759C3-733E-0A78-08C3-75CFCA8E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AA1EE-C179-2181-2168-41EAE9BE1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E34FC-5EC7-6BA9-7073-74E40F4B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68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10B7-5CCC-A7BE-67F6-212325790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ACAB9-4AF6-B722-F9DA-49DAF3DCB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B023A3-69ED-724E-1515-96718D971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02FB6E-490D-EA0C-F057-1D2903B8C0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4EAE63-C8C9-2D36-1902-15DEE4D31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D5A48C-94AE-432A-CF55-7CC58E32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02CA5D-6FAD-E6BC-2BFB-21E4B498F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2B6A37-4207-E580-F6EE-70CF9DCE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0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C3F76-DAFF-B93C-B580-9F49782F9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026BC-C461-7E2A-AB69-FA4FDFDA6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7122-2925-B9A1-3599-E6AA3DA1F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C543B9-9CA9-C8D2-B090-20EA91A2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046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C4C912-9709-211C-C7FF-2EEEE917B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AA0DAC-4C5A-9FCE-13CF-CFA5476C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D1C05D-3E30-FA81-6DD1-EA5A0B3D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7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ABEF7-5571-35CC-AE43-9F55C1B36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0C354-9D29-2260-B01E-EC6CFA98D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409E4-FADB-BC58-4F3E-44A12B7BF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735FE-7A06-D57A-C60F-33AAE217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D4102-39F6-C070-2355-9BDC1BBA7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D3098-8457-5038-6C26-853D1E4B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2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38221-73E7-1BE3-3D70-5D5C2BBD9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AF207-D546-21F5-13A4-48BC092716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816B9D-BC94-7293-C388-F857A44C4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52E8F-F339-009C-8BE7-C24027FF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CC4B5-E7C8-3F82-4CA9-9A78BB5B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B7958E-7682-7027-A423-4915A6B8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36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B691C8-D952-38D1-BBA9-6FF7A3F2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9F18E-D320-78B5-8AB2-9A5ACE48B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C9C4F-BBDE-1D2C-A3BC-A98C08DD62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2C82-3480-4A7C-A010-779DD3B327C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7C641-B328-84EC-F45D-C31C735C6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B2A84-6B9B-C385-19D6-1D8982535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A5D4A-6A48-4A79-AB18-6D8BC3E87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8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avangardholding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E6A5E1-C4A2-638B-F1E7-BF807BFE7F80}"/>
              </a:ext>
            </a:extLst>
          </p:cNvPr>
          <p:cNvSpPr txBox="1"/>
          <p:nvPr/>
        </p:nvSpPr>
        <p:spPr>
          <a:xfrm>
            <a:off x="1738858" y="6199806"/>
            <a:ext cx="7971019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2E74B5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راهنمای انتخاب اسلیو ریخته‌گری؛ معرفی انواع اسلیو گرمازا و عایق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2E74B5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CDF352-39EF-DB9F-B525-43E1934C0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424155"/>
            <a:ext cx="819150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62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1D58EF-A04D-D3C0-3A4B-1000AD9AFDCF}"/>
              </a:ext>
            </a:extLst>
          </p:cNvPr>
          <p:cNvSpPr txBox="1"/>
          <p:nvPr/>
        </p:nvSpPr>
        <p:spPr>
          <a:xfrm>
            <a:off x="3252866" y="1169343"/>
            <a:ext cx="7656225" cy="4519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sz="20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نکات مهم هنگام خرید اسلیو ریخته‌گری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پیش از خرید اسلیو بهتر است موارد زیر بررسی شوند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نوع اسلیو (گرمازا یا عایق)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مقاومت حرارتی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استحکام مکانیکی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کیفیت ساخت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سازگاری با آلیاژ مورد استفاده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ابعاد و حجم رایزر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اعتبار تولیدکننده و خدمات فنی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انتخاب محصول مناسب می‌تواند علاوه بر افزایش کیفیت قطعات، هزینه‌های تولید و میزان ضایعات را نیز به شکل قابل توجهی کاهش دهد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369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B094F1-931E-996D-361D-6F58AFEE57EF}"/>
              </a:ext>
            </a:extLst>
          </p:cNvPr>
          <p:cNvSpPr txBox="1"/>
          <p:nvPr/>
        </p:nvSpPr>
        <p:spPr>
          <a:xfrm>
            <a:off x="1034320" y="1763328"/>
            <a:ext cx="10687987" cy="2838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sz="20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نتیجه‌گیری</a:t>
            </a:r>
            <a:endParaRPr lang="fa-IR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 ریخته‌گری یکی از اجزای کلیدی در طراحی سیستم تغذیه محسوب می‌شود و انتخاب صحیح آن تأثیر مستقیمی بر کیفیت قطعات، کاهش عیوب انقباضی و افزایش راندمان تولید دارد. شناخت تفاوت میان اسلیو گرمازا و اسلیو عایق، بررسی نوع آلیاژ، ابعاد قطعه و شرایط فرآیند، به تولیدکنندگان کمک می‌کند تا بهترین گزینه را انتخاب کنند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اگر به دنبال استفاده از تجهیزات و راهکارهای تخصصی در حوزه </a:t>
            </a:r>
            <a:r>
              <a:rPr lang="ar-S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ریخته‌گری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تأمین </a:t>
            </a:r>
            <a:r>
              <a:rPr lang="ar-S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مواد اولیه ریخته‌گری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یا تولید انواع </a:t>
            </a:r>
            <a:r>
              <a:rPr lang="ar-S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قطعات سنگ‌شکن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هستید، کارشناسان </a:t>
            </a:r>
            <a:r>
              <a:rPr lang="ar-SA" sz="2000" b="1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آوانگارد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می‌توانند با ارائه مشاوره فنی، شما را در انتخاب مناسب‌ترین محصولات و تجهیزات متناسب با نیاز پروژه همراهی کنند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309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B42DE6-2AC6-FDF5-128A-9258AA23C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32" y="513621"/>
            <a:ext cx="8746136" cy="583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31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55D2F8-000D-69F6-4BE9-C4C9B236585E}"/>
              </a:ext>
            </a:extLst>
          </p:cNvPr>
          <p:cNvSpPr txBox="1"/>
          <p:nvPr/>
        </p:nvSpPr>
        <p:spPr>
          <a:xfrm>
            <a:off x="677056" y="544901"/>
            <a:ext cx="10837888" cy="5539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سوالات متداول</a:t>
            </a:r>
            <a:endParaRPr lang="fa-IR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1. اسلیو گرمازا چه تفاوتی با اسلیو عایق دارد؟</a:t>
            </a: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 گرمازا علاوه بر عایق بودن، هنگام تماس با مذاب گرما تولید می‌کند و زمان تغذیه را افزایش می‌دهد، اما اسلیو عایق تنها از اتلاف حرارت جلوگیری می‌کند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2.چه زمانی باید از اسلیو گرمازا استفاده کرد؟</a:t>
            </a: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برای قطعات فولادی، قطعات بزرگ، مقاطع ضخیم و قطعاتی که احتمال ایجاد مک انقباضی در آن‌ها زیاد است، اسلیو گرمازا انتخاب مناسب‌تری خواهد بود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3.آیا اسلیو عایق برای قطعات چدنی مناسب است؟</a:t>
            </a: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بله. در بسیاری از قطعات چدنی، اسلیو عایق عملکرد مطلوبی دارد و با هزینه کمتر، کیفیت قابل قبولی در فرآیند تغذیه ایجاد می‌کند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4.مهم‌ترین معیار انتخاب اسلیو چیست؟</a:t>
            </a: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نوع آلیاژ، ابعاد قطعه، طراحی رایزر، شرایط فرآیند ریخته‌گری و کیفیت مواد اولیه، مهم‌ترین عوامل در انتخاب اسلیو مناسب هستند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a-I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r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🏢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شرکت هلدینگ بازرگانی صنعتی آوانگارد - پیشرو در تأمین و تولید قطعات ریخته گری در خاورمیانه</a:t>
            </a: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🌍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buNone/>
            </a:pPr>
            <a:r>
              <a:rPr lang="en-US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📞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شماره تماس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00989120228576 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🌐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وب سایت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Avangardholding.com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26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5022BE-5F2F-60D4-D516-35E65E17D91F}"/>
              </a:ext>
            </a:extLst>
          </p:cNvPr>
          <p:cNvSpPr txBox="1"/>
          <p:nvPr/>
        </p:nvSpPr>
        <p:spPr>
          <a:xfrm>
            <a:off x="599607" y="1356504"/>
            <a:ext cx="10658005" cy="3245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1200"/>
              </a:spcBef>
              <a:buNone/>
            </a:pPr>
            <a:r>
              <a:rPr lang="ar-SA" sz="2000" b="1" kern="0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راهنمای انتخاب اسلیو ریخته‌گری؛ معرفی انواع اسلیو گرمازا و عایق</a:t>
            </a:r>
            <a:endParaRPr lang="en-US" sz="2000" b="1" kern="0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 ریخته‌گری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یکی از مهم‌ترین تجهیزات مصرفی در فرآیند </a:t>
            </a:r>
            <a:r>
              <a:rPr lang="ar-SA" sz="2000" b="1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ریخته‌گری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محسوب می‌شود و نقش مستقیمی در کیفیت نهایی قطعات، کاهش عیوب انقباضی و افزایش راندمان تولید دارد. انتخاب صحیح اسلیو، در کنار استفاده از </a:t>
            </a:r>
            <a:r>
              <a:rPr lang="ar-S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مواد اولیه ریخته‌گری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باکیفیت و طراحی مناسب سیستم تغذیه، باعث تولید قطعاتی با استحکام بالاتر و ضایعات کمتر می‌شود. این موضوع در تولید قطعات صنعتی، قطعات سنگ‌شکن، تجهیزات معدنی و بسیاری از محصولات فولادی و چدنی اهمیت ویژه‌ای دارد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اگر اسلیو متناسب با جنس آلیاژ، ابعاد قطعه و شرایط فرآیند انتخاب نشود، احتمال ایجاد مک انقباضی، حفرات داخلی و کاهش کیفیت قطعه افزایش پیدا می‌کند. به همین دلیل، آشنایی با انواع اسلیو و معیارهای انتخاب آن برای تمامی تولیدکنندگان و مهندسان ریخته‌گری ضروری است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59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8DE289-F127-048B-66BD-0E14B7863E9F}"/>
              </a:ext>
            </a:extLst>
          </p:cNvPr>
          <p:cNvSpPr txBox="1"/>
          <p:nvPr/>
        </p:nvSpPr>
        <p:spPr>
          <a:xfrm>
            <a:off x="749507" y="293975"/>
            <a:ext cx="11062741" cy="6270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اسلیو ریخته‌گری چیست؟</a:t>
            </a: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 ریخته‌گری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(Sleeve) </a:t>
            </a: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قطعه‌ای است که در اطراف تغذیه یا رایزر قرار می‌گیرد و وظیفه آن حفظ حرارت مذاب یا کنترل انتقال حرارت در هنگام انجماد است. این محصول موجب می‌شود فلز مذاب مدت بیشتری در رایزر باقی بماند و بتواند انقباض ایجادشده در هنگام انجماد قطعه را جبران کند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به بیان ساده، اسلیو باعث می‌شود فرآیند تغذیه تا آخرین مرحله انجماد ادامه پیدا کند و از ایجاد عیوب داخلی جلوگیری شود. به همین دلیل، استفاده از اسلیو مناسب در تولید قطعات حساس، قطعات فولادی، چدن‌های آلیاژی و تجهیزات معدنی اهمیت بسیار زیادی دارد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چرا استفاده از اسلیو اهمیت دارد؟</a:t>
            </a: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استفاده صحیح از اسلیو مزایای متعددی به همراه دارد که مهم‌ترین آن‌ها عبارت‌اند از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مک انقباضی و تخلخل داخلی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افزایش کیفیت متالورژیکی قطعه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ضایعات تولید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بهبود راندمان تغذیه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مصرف فلز مذاب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افزایش بهره‌وری خطوط ریخته‌گری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هزینه‌های ماشین‌کاری و تعمیرات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در کارخانه‌هایی که قطعات سنگین یا قطعات با مقاطع ضخیم تولید می‌شوند، استفاده از اسلیو مناسب تقریباً اجتناب‌ناپذیر است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1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942764-8939-B6BF-1166-0B7F6C0AC870}"/>
              </a:ext>
            </a:extLst>
          </p:cNvPr>
          <p:cNvSpPr txBox="1"/>
          <p:nvPr/>
        </p:nvSpPr>
        <p:spPr>
          <a:xfrm>
            <a:off x="324787" y="193883"/>
            <a:ext cx="11542425" cy="647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انواع اسلیو ریخته‌گری</a:t>
            </a:r>
            <a:endParaRPr lang="en-US" sz="16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fa-IR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در مجموع </a:t>
            </a:r>
            <a:r>
              <a:rPr lang="ar-SA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اسلیوهای </a:t>
            </a: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ریخته‌گری به دو گروه اصلی تقسیم می‌شوند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fa-IR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۱</a:t>
            </a:r>
            <a:r>
              <a:rPr lang="en-US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اسلیو گرمازا</a:t>
            </a:r>
            <a:endParaRPr lang="en-US" sz="16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 گرمازا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(Exothermic Sleeve) </a:t>
            </a: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علاوه بر خاصیت عایق بودن، هنگام تماس با مذاب واکنش گرمازا ایجاد می‌کند. این گرما باعث می‌شود مذاب داخل رایزر مدت بیشتری به صورت مایع باقی بماند و فرآیند تغذیه کامل‌تر انجام شود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مزایای اسلیو گرمازا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حفظ دمای مذاب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افزایش زمان تغذیه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حجم رایزر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مصرف فلز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مناسب برای قطعات فولادی و قطعات بزرگ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fa-IR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۲</a:t>
            </a:r>
            <a:r>
              <a:rPr lang="en-US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16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اسلیو عایق</a:t>
            </a:r>
            <a:endParaRPr lang="en-US" sz="16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اسلیو عایق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(Insulating Sleeve) </a:t>
            </a: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گرما تولید نمی‌کند، اما با کاهش انتقال حرارت، سرعت سرد شدن مذاب را کم می‌کند. این نوع اسلیو برای بسیاری از قطعات چدنی و قطعاتی که نیاز به گرمای اضافی ندارند، انتخاب مناسبی است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مزایای اسلیو عایق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قیمت اقتصادی‌تر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نصب آسان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کاهش اتلاف انرژی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مناسب برای بسیاری از قطعات چدنی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76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8D99AF-4607-314D-85E4-D9C7E89E323C}"/>
              </a:ext>
            </a:extLst>
          </p:cNvPr>
          <p:cNvSpPr txBox="1"/>
          <p:nvPr/>
        </p:nvSpPr>
        <p:spPr>
          <a:xfrm>
            <a:off x="6749322" y="671168"/>
            <a:ext cx="6093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جدول مقایسه اسلیو گرمازا و اسلیو عایق</a:t>
            </a:r>
            <a:endParaRPr lang="en-US" sz="24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4BA23D-6FFA-B2C0-5DFE-C043EA82E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32921"/>
              </p:ext>
            </p:extLst>
          </p:nvPr>
        </p:nvGraphicFramePr>
        <p:xfrm>
          <a:off x="703912" y="2000975"/>
          <a:ext cx="10784175" cy="2856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4725">
                  <a:extLst>
                    <a:ext uri="{9D8B030D-6E8A-4147-A177-3AD203B41FA5}">
                      <a16:colId xmlns:a16="http://schemas.microsoft.com/office/drawing/2014/main" val="3746170450"/>
                    </a:ext>
                  </a:extLst>
                </a:gridCol>
                <a:gridCol w="3594725">
                  <a:extLst>
                    <a:ext uri="{9D8B030D-6E8A-4147-A177-3AD203B41FA5}">
                      <a16:colId xmlns:a16="http://schemas.microsoft.com/office/drawing/2014/main" val="1669491109"/>
                    </a:ext>
                  </a:extLst>
                </a:gridCol>
                <a:gridCol w="3594725">
                  <a:extLst>
                    <a:ext uri="{9D8B030D-6E8A-4147-A177-3AD203B41FA5}">
                      <a16:colId xmlns:a16="http://schemas.microsoft.com/office/drawing/2014/main" val="466825148"/>
                    </a:ext>
                  </a:extLst>
                </a:gridCol>
              </a:tblGrid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ویژگی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اسلیو گرمازا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اسلیو عایق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8876621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تولید گرما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دارد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ندارد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520551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حفظ حرارت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بسیار زیاد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زیاد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1492658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 dirty="0">
                          <a:effectLst/>
                        </a:rPr>
                        <a:t>قیمت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بالاتر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اقتصادی‌تر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1460289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مناسب برای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قطعات فولادی و حجیم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قطعات چدنی و متوسط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1369222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راندمان تغذیه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بسیار بالا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بالا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2261370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کاهش حجم رایزر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>
                          <a:effectLst/>
                        </a:rPr>
                        <a:t>بیشتر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 dirty="0">
                          <a:effectLst/>
                        </a:rPr>
                        <a:t>کمتر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931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342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974459-B9FC-EAC8-8B57-A191EDC9A5F9}"/>
              </a:ext>
            </a:extLst>
          </p:cNvPr>
          <p:cNvSpPr txBox="1"/>
          <p:nvPr/>
        </p:nvSpPr>
        <p:spPr>
          <a:xfrm>
            <a:off x="554636" y="1599654"/>
            <a:ext cx="10762938" cy="2992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sz="20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چگونه اسلیو مناسب را انتخاب کنیم؟</a:t>
            </a:r>
            <a:endParaRPr lang="fa-IR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انتخاب اسلیو تنها بر اساس قیمت انجام نمی‌شود. عوامل متعددی در این انتخاب مؤثر هستند که مهم‌ترین آن‌ها عبارت‌اند از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ar-SA" sz="20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جنس آلیاژ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نوع آلیاژ مهم‌ترین عامل انتخاب اسلیو است. برای مثال، در تولید قطعات از </a:t>
            </a:r>
            <a:r>
              <a:rPr lang="ar-SA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فولاد هادفیلد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معمولاً به اسلیوهایی با توان حفظ حرارت بیشتر نیاز است، در حالی که در برخی قطعات تولیدشده از </a:t>
            </a:r>
            <a:r>
              <a:rPr lang="ar-SA" sz="2000" b="1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چدن های‌کروم</a:t>
            </a:r>
            <a:r>
              <a:rPr lang="ar-SA" sz="20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شرایط متفاوت خواهد بود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ar-SA" sz="20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وزن و ابعاد قطعه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هرچه قطعه بزرگ‌تر باشد، نیاز به تغذیه طولانی‌تر خواهد داشت. در این شرایط معمولاً اسلیوهای گرمازا عملکرد بهتری دارند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94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990C2B-3B08-E0A7-2964-4B288B0FD2E2}"/>
              </a:ext>
            </a:extLst>
          </p:cNvPr>
          <p:cNvSpPr txBox="1"/>
          <p:nvPr/>
        </p:nvSpPr>
        <p:spPr>
          <a:xfrm>
            <a:off x="579620" y="1741615"/>
            <a:ext cx="11032760" cy="3374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شکل هندسی قطعه</a:t>
            </a:r>
            <a:endParaRPr lang="fa-IR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قطعاتی که دارای ضخامت‌های متغیر یا نواحی حساس هستند، به طراحی دقیق سیستم تغذیه و انتخاب صحیح اسلیو نیاز دارند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نوع فرآیند ریخته‌گری</a:t>
            </a:r>
            <a:endParaRPr lang="fa-IR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روش قالب‌گیری، نوع قالب، سرعت انجماد و طراحی سیستم راهگاهی نیز بر انتخاب اسلیو تأثیر مستقیم دارند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ar-SA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کیفیت مواد اولیه</a:t>
            </a:r>
            <a:endParaRPr lang="fa-IR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200"/>
              </a:spcBef>
              <a:buFont typeface="Symbol" panose="05050102010706020507" pitchFamily="18" charset="2"/>
              <a:buChar char=""/>
            </a:pPr>
            <a:endParaRPr lang="en-US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کیفیت اسلیو به مواد تشکیل‌دهنده آن وابسته است. استفاده از </a:t>
            </a:r>
            <a:r>
              <a:rPr lang="ar-S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مواد اولیه ریخته‌گری</a:t>
            </a:r>
            <a:r>
              <a:rPr lang="ar-SA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باکیفیت باعث افزایش مقاومت حرارتی، عملکرد بهتر و کاهش ضایعات خواهد شد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86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D40F39-B46D-3774-C66F-8E5A46BA2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843" y="603562"/>
            <a:ext cx="8476313" cy="565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53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628B51-D2A6-D8EE-2D77-CE503B1F8F72}"/>
              </a:ext>
            </a:extLst>
          </p:cNvPr>
          <p:cNvSpPr txBox="1"/>
          <p:nvPr/>
        </p:nvSpPr>
        <p:spPr>
          <a:xfrm>
            <a:off x="3567659" y="1077645"/>
            <a:ext cx="7581274" cy="495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07000"/>
              </a:lnSpc>
              <a:spcBef>
                <a:spcPts val="200"/>
              </a:spcBef>
              <a:buNone/>
            </a:pPr>
            <a:r>
              <a:rPr lang="ar-SA" sz="2000" b="1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کاربرد اسلیو در صنایع مختلف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امروزه اسلیو در صنایع متعددی مورد استفاده قرار می‌گیرد، از جمله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صنایع فولاد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صنایع سیمان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معادن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تولید </a:t>
            </a:r>
            <a:r>
              <a:rPr lang="ar-SA" sz="2000" b="1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قطعات سنگ‌شکن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صنایع نفت و گاز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ماشین‌آلات راهسازی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تجهیزات نیروگاهی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قطعات سنگین صنعتی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در این صنایع، کاهش ضایعات و افزایش کیفیت قطعات، نقش مهمی در کاهش هزینه‌های تولید دارد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50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1126</Words>
  <Application>Microsoft Office PowerPoint</Application>
  <PresentationFormat>Widescreen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Segoe UI Emoji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Lenovo</cp:lastModifiedBy>
  <cp:revision>4</cp:revision>
  <dcterms:created xsi:type="dcterms:W3CDTF">2026-07-20T06:53:32Z</dcterms:created>
  <dcterms:modified xsi:type="dcterms:W3CDTF">2026-07-20T07:47:16Z</dcterms:modified>
</cp:coreProperties>
</file>