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C981F-BE37-918F-6BFA-DD3F4CCE9C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9C149A-5E8B-8E5C-950E-74BCFA6463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F7A81D-3EEE-2327-BEE9-196BA00DA404}"/>
              </a:ext>
            </a:extLst>
          </p:cNvPr>
          <p:cNvSpPr>
            <a:spLocks noGrp="1"/>
          </p:cNvSpPr>
          <p:nvPr>
            <p:ph type="dt" sz="half" idx="10"/>
          </p:nvPr>
        </p:nvSpPr>
        <p:spPr/>
        <p:txBody>
          <a:bodyPr/>
          <a:lstStyle/>
          <a:p>
            <a:fld id="{E92C0EBC-2969-4D5B-9309-74E7BA66C290}" type="datetimeFigureOut">
              <a:rPr lang="en-US" smtClean="0"/>
              <a:t>7/21/2026</a:t>
            </a:fld>
            <a:endParaRPr lang="en-US"/>
          </a:p>
        </p:txBody>
      </p:sp>
      <p:sp>
        <p:nvSpPr>
          <p:cNvPr id="5" name="Footer Placeholder 4">
            <a:extLst>
              <a:ext uri="{FF2B5EF4-FFF2-40B4-BE49-F238E27FC236}">
                <a16:creationId xmlns:a16="http://schemas.microsoft.com/office/drawing/2014/main" id="{BC1E2853-2B8C-D0D1-2E99-6F36F696B7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6F1FA5-BEE5-05BB-6F04-C9129648E313}"/>
              </a:ext>
            </a:extLst>
          </p:cNvPr>
          <p:cNvSpPr>
            <a:spLocks noGrp="1"/>
          </p:cNvSpPr>
          <p:nvPr>
            <p:ph type="sldNum" sz="quarter" idx="12"/>
          </p:nvPr>
        </p:nvSpPr>
        <p:spPr/>
        <p:txBody>
          <a:bodyPr/>
          <a:lstStyle/>
          <a:p>
            <a:fld id="{C36001E5-1F76-4853-9E33-1851A5334714}" type="slidenum">
              <a:rPr lang="en-US" smtClean="0"/>
              <a:t>‹#›</a:t>
            </a:fld>
            <a:endParaRPr lang="en-US"/>
          </a:p>
        </p:txBody>
      </p:sp>
    </p:spTree>
    <p:extLst>
      <p:ext uri="{BB962C8B-B14F-4D97-AF65-F5344CB8AC3E}">
        <p14:creationId xmlns:p14="http://schemas.microsoft.com/office/powerpoint/2010/main" val="2173045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E5D82-F2C3-DFE9-666D-FD89553EE0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45059B-EA6A-4ABC-4114-28E5FCBE1F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617C4D-FF6C-B30B-7D41-CD05E12A6212}"/>
              </a:ext>
            </a:extLst>
          </p:cNvPr>
          <p:cNvSpPr>
            <a:spLocks noGrp="1"/>
          </p:cNvSpPr>
          <p:nvPr>
            <p:ph type="dt" sz="half" idx="10"/>
          </p:nvPr>
        </p:nvSpPr>
        <p:spPr/>
        <p:txBody>
          <a:bodyPr/>
          <a:lstStyle/>
          <a:p>
            <a:fld id="{E92C0EBC-2969-4D5B-9309-74E7BA66C290}" type="datetimeFigureOut">
              <a:rPr lang="en-US" smtClean="0"/>
              <a:t>7/21/2026</a:t>
            </a:fld>
            <a:endParaRPr lang="en-US"/>
          </a:p>
        </p:txBody>
      </p:sp>
      <p:sp>
        <p:nvSpPr>
          <p:cNvPr id="5" name="Footer Placeholder 4">
            <a:extLst>
              <a:ext uri="{FF2B5EF4-FFF2-40B4-BE49-F238E27FC236}">
                <a16:creationId xmlns:a16="http://schemas.microsoft.com/office/drawing/2014/main" id="{6C369D01-A671-9E65-CE9C-5D2CA131D3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8F92A1-86A1-0F2C-ECD1-6E6E0728B89B}"/>
              </a:ext>
            </a:extLst>
          </p:cNvPr>
          <p:cNvSpPr>
            <a:spLocks noGrp="1"/>
          </p:cNvSpPr>
          <p:nvPr>
            <p:ph type="sldNum" sz="quarter" idx="12"/>
          </p:nvPr>
        </p:nvSpPr>
        <p:spPr/>
        <p:txBody>
          <a:bodyPr/>
          <a:lstStyle/>
          <a:p>
            <a:fld id="{C36001E5-1F76-4853-9E33-1851A5334714}" type="slidenum">
              <a:rPr lang="en-US" smtClean="0"/>
              <a:t>‹#›</a:t>
            </a:fld>
            <a:endParaRPr lang="en-US"/>
          </a:p>
        </p:txBody>
      </p:sp>
    </p:spTree>
    <p:extLst>
      <p:ext uri="{BB962C8B-B14F-4D97-AF65-F5344CB8AC3E}">
        <p14:creationId xmlns:p14="http://schemas.microsoft.com/office/powerpoint/2010/main" val="1941474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B0E76-7F45-7D15-24A7-57281269E4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F3347C-6AC7-B5AF-EC36-A4FA31F78E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DFB2BA-74FB-B626-3EB0-C60D3CBCB9EA}"/>
              </a:ext>
            </a:extLst>
          </p:cNvPr>
          <p:cNvSpPr>
            <a:spLocks noGrp="1"/>
          </p:cNvSpPr>
          <p:nvPr>
            <p:ph type="dt" sz="half" idx="10"/>
          </p:nvPr>
        </p:nvSpPr>
        <p:spPr/>
        <p:txBody>
          <a:bodyPr/>
          <a:lstStyle/>
          <a:p>
            <a:fld id="{E92C0EBC-2969-4D5B-9309-74E7BA66C290}" type="datetimeFigureOut">
              <a:rPr lang="en-US" smtClean="0"/>
              <a:t>7/21/2026</a:t>
            </a:fld>
            <a:endParaRPr lang="en-US"/>
          </a:p>
        </p:txBody>
      </p:sp>
      <p:sp>
        <p:nvSpPr>
          <p:cNvPr id="5" name="Footer Placeholder 4">
            <a:extLst>
              <a:ext uri="{FF2B5EF4-FFF2-40B4-BE49-F238E27FC236}">
                <a16:creationId xmlns:a16="http://schemas.microsoft.com/office/drawing/2014/main" id="{B462C78B-4FC4-70D9-2B40-FEE51A02DA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480A60-A2F6-1D9C-8E84-A7D6EEAE0C19}"/>
              </a:ext>
            </a:extLst>
          </p:cNvPr>
          <p:cNvSpPr>
            <a:spLocks noGrp="1"/>
          </p:cNvSpPr>
          <p:nvPr>
            <p:ph type="sldNum" sz="quarter" idx="12"/>
          </p:nvPr>
        </p:nvSpPr>
        <p:spPr/>
        <p:txBody>
          <a:bodyPr/>
          <a:lstStyle/>
          <a:p>
            <a:fld id="{C36001E5-1F76-4853-9E33-1851A5334714}" type="slidenum">
              <a:rPr lang="en-US" smtClean="0"/>
              <a:t>‹#›</a:t>
            </a:fld>
            <a:endParaRPr lang="en-US"/>
          </a:p>
        </p:txBody>
      </p:sp>
    </p:spTree>
    <p:extLst>
      <p:ext uri="{BB962C8B-B14F-4D97-AF65-F5344CB8AC3E}">
        <p14:creationId xmlns:p14="http://schemas.microsoft.com/office/powerpoint/2010/main" val="2874910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DDCEF-D287-F721-1073-460AC8C8F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25E9F3-3885-8538-ADDE-C49DCAA44B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4E7DD8-0708-497A-6779-06E83A78EE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743DFA-85C0-93E4-F4ED-7D3DA3F3ACFD}"/>
              </a:ext>
            </a:extLst>
          </p:cNvPr>
          <p:cNvSpPr>
            <a:spLocks noGrp="1"/>
          </p:cNvSpPr>
          <p:nvPr>
            <p:ph type="dt" sz="half" idx="10"/>
          </p:nvPr>
        </p:nvSpPr>
        <p:spPr/>
        <p:txBody>
          <a:bodyPr/>
          <a:lstStyle/>
          <a:p>
            <a:fld id="{E92C0EBC-2969-4D5B-9309-74E7BA66C290}" type="datetimeFigureOut">
              <a:rPr lang="en-US" smtClean="0"/>
              <a:t>7/21/2026</a:t>
            </a:fld>
            <a:endParaRPr lang="en-US"/>
          </a:p>
        </p:txBody>
      </p:sp>
      <p:sp>
        <p:nvSpPr>
          <p:cNvPr id="6" name="Footer Placeholder 5">
            <a:extLst>
              <a:ext uri="{FF2B5EF4-FFF2-40B4-BE49-F238E27FC236}">
                <a16:creationId xmlns:a16="http://schemas.microsoft.com/office/drawing/2014/main" id="{D028A3DA-7BEE-F9C7-766C-E0A50EE302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ADCEBA-D8DD-6BCB-8900-2C95A4F291B6}"/>
              </a:ext>
            </a:extLst>
          </p:cNvPr>
          <p:cNvSpPr>
            <a:spLocks noGrp="1"/>
          </p:cNvSpPr>
          <p:nvPr>
            <p:ph type="sldNum" sz="quarter" idx="12"/>
          </p:nvPr>
        </p:nvSpPr>
        <p:spPr/>
        <p:txBody>
          <a:bodyPr/>
          <a:lstStyle/>
          <a:p>
            <a:fld id="{C36001E5-1F76-4853-9E33-1851A5334714}" type="slidenum">
              <a:rPr lang="en-US" smtClean="0"/>
              <a:t>‹#›</a:t>
            </a:fld>
            <a:endParaRPr lang="en-US"/>
          </a:p>
        </p:txBody>
      </p:sp>
    </p:spTree>
    <p:extLst>
      <p:ext uri="{BB962C8B-B14F-4D97-AF65-F5344CB8AC3E}">
        <p14:creationId xmlns:p14="http://schemas.microsoft.com/office/powerpoint/2010/main" val="1961824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3567-718D-0D2C-E930-64D6428FE3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CFDF71-C723-5FAC-0CCC-624571C699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1F41B5-057A-EA6B-3E64-7E7F66B218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F8D9F1-5276-1E51-3442-2DA131E839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E6CE8D-B410-38EC-D294-D07C437E5D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6F799-D8D6-C0E1-A266-D7FD0DFBD3AE}"/>
              </a:ext>
            </a:extLst>
          </p:cNvPr>
          <p:cNvSpPr>
            <a:spLocks noGrp="1"/>
          </p:cNvSpPr>
          <p:nvPr>
            <p:ph type="dt" sz="half" idx="10"/>
          </p:nvPr>
        </p:nvSpPr>
        <p:spPr/>
        <p:txBody>
          <a:bodyPr/>
          <a:lstStyle/>
          <a:p>
            <a:fld id="{E92C0EBC-2969-4D5B-9309-74E7BA66C290}" type="datetimeFigureOut">
              <a:rPr lang="en-US" smtClean="0"/>
              <a:t>7/21/2026</a:t>
            </a:fld>
            <a:endParaRPr lang="en-US"/>
          </a:p>
        </p:txBody>
      </p:sp>
      <p:sp>
        <p:nvSpPr>
          <p:cNvPr id="8" name="Footer Placeholder 7">
            <a:extLst>
              <a:ext uri="{FF2B5EF4-FFF2-40B4-BE49-F238E27FC236}">
                <a16:creationId xmlns:a16="http://schemas.microsoft.com/office/drawing/2014/main" id="{CA3969B7-232C-71E9-D159-1C224B04DD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364E41-0A5A-5499-063D-35F46A3FB7FD}"/>
              </a:ext>
            </a:extLst>
          </p:cNvPr>
          <p:cNvSpPr>
            <a:spLocks noGrp="1"/>
          </p:cNvSpPr>
          <p:nvPr>
            <p:ph type="sldNum" sz="quarter" idx="12"/>
          </p:nvPr>
        </p:nvSpPr>
        <p:spPr/>
        <p:txBody>
          <a:bodyPr/>
          <a:lstStyle/>
          <a:p>
            <a:fld id="{C36001E5-1F76-4853-9E33-1851A5334714}" type="slidenum">
              <a:rPr lang="en-US" smtClean="0"/>
              <a:t>‹#›</a:t>
            </a:fld>
            <a:endParaRPr lang="en-US"/>
          </a:p>
        </p:txBody>
      </p:sp>
    </p:spTree>
    <p:extLst>
      <p:ext uri="{BB962C8B-B14F-4D97-AF65-F5344CB8AC3E}">
        <p14:creationId xmlns:p14="http://schemas.microsoft.com/office/powerpoint/2010/main" val="3396325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A0131-6C8A-8A62-BF61-100E741C2F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1541FF-058B-8A54-C644-DE43EF88B683}"/>
              </a:ext>
            </a:extLst>
          </p:cNvPr>
          <p:cNvSpPr>
            <a:spLocks noGrp="1"/>
          </p:cNvSpPr>
          <p:nvPr>
            <p:ph type="dt" sz="half" idx="10"/>
          </p:nvPr>
        </p:nvSpPr>
        <p:spPr/>
        <p:txBody>
          <a:bodyPr/>
          <a:lstStyle/>
          <a:p>
            <a:fld id="{E92C0EBC-2969-4D5B-9309-74E7BA66C290}" type="datetimeFigureOut">
              <a:rPr lang="en-US" smtClean="0"/>
              <a:t>7/21/2026</a:t>
            </a:fld>
            <a:endParaRPr lang="en-US"/>
          </a:p>
        </p:txBody>
      </p:sp>
      <p:sp>
        <p:nvSpPr>
          <p:cNvPr id="4" name="Footer Placeholder 3">
            <a:extLst>
              <a:ext uri="{FF2B5EF4-FFF2-40B4-BE49-F238E27FC236}">
                <a16:creationId xmlns:a16="http://schemas.microsoft.com/office/drawing/2014/main" id="{1EF4BB77-D7A7-8108-9183-9B4B1D792F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444DA3-CA7C-F84B-7A86-B6184BEFA1DD}"/>
              </a:ext>
            </a:extLst>
          </p:cNvPr>
          <p:cNvSpPr>
            <a:spLocks noGrp="1"/>
          </p:cNvSpPr>
          <p:nvPr>
            <p:ph type="sldNum" sz="quarter" idx="12"/>
          </p:nvPr>
        </p:nvSpPr>
        <p:spPr/>
        <p:txBody>
          <a:bodyPr/>
          <a:lstStyle/>
          <a:p>
            <a:fld id="{C36001E5-1F76-4853-9E33-1851A5334714}" type="slidenum">
              <a:rPr lang="en-US" smtClean="0"/>
              <a:t>‹#›</a:t>
            </a:fld>
            <a:endParaRPr lang="en-US"/>
          </a:p>
        </p:txBody>
      </p:sp>
    </p:spTree>
    <p:extLst>
      <p:ext uri="{BB962C8B-B14F-4D97-AF65-F5344CB8AC3E}">
        <p14:creationId xmlns:p14="http://schemas.microsoft.com/office/powerpoint/2010/main" val="2240452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171A37-15EF-01A4-7B9E-29FEF7D74083}"/>
              </a:ext>
            </a:extLst>
          </p:cNvPr>
          <p:cNvSpPr>
            <a:spLocks noGrp="1"/>
          </p:cNvSpPr>
          <p:nvPr>
            <p:ph type="dt" sz="half" idx="10"/>
          </p:nvPr>
        </p:nvSpPr>
        <p:spPr/>
        <p:txBody>
          <a:bodyPr/>
          <a:lstStyle/>
          <a:p>
            <a:fld id="{E92C0EBC-2969-4D5B-9309-74E7BA66C290}" type="datetimeFigureOut">
              <a:rPr lang="en-US" smtClean="0"/>
              <a:t>7/21/2026</a:t>
            </a:fld>
            <a:endParaRPr lang="en-US"/>
          </a:p>
        </p:txBody>
      </p:sp>
      <p:sp>
        <p:nvSpPr>
          <p:cNvPr id="3" name="Footer Placeholder 2">
            <a:extLst>
              <a:ext uri="{FF2B5EF4-FFF2-40B4-BE49-F238E27FC236}">
                <a16:creationId xmlns:a16="http://schemas.microsoft.com/office/drawing/2014/main" id="{F0D262A1-91C6-8F49-66F4-9DA9DE9744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0BD3BC-E3FF-3D16-E8E3-0CB95DB4623A}"/>
              </a:ext>
            </a:extLst>
          </p:cNvPr>
          <p:cNvSpPr>
            <a:spLocks noGrp="1"/>
          </p:cNvSpPr>
          <p:nvPr>
            <p:ph type="sldNum" sz="quarter" idx="12"/>
          </p:nvPr>
        </p:nvSpPr>
        <p:spPr/>
        <p:txBody>
          <a:bodyPr/>
          <a:lstStyle/>
          <a:p>
            <a:fld id="{C36001E5-1F76-4853-9E33-1851A5334714}" type="slidenum">
              <a:rPr lang="en-US" smtClean="0"/>
              <a:t>‹#›</a:t>
            </a:fld>
            <a:endParaRPr lang="en-US"/>
          </a:p>
        </p:txBody>
      </p:sp>
    </p:spTree>
    <p:extLst>
      <p:ext uri="{BB962C8B-B14F-4D97-AF65-F5344CB8AC3E}">
        <p14:creationId xmlns:p14="http://schemas.microsoft.com/office/powerpoint/2010/main" val="1489456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0AD32-A446-26D2-15C7-D93EF417AF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7DFBC8-A05B-0C1F-8095-BBA882EC3D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6271ED-690B-833A-AF74-7E3D33330A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F1AD5-A2BD-E049-0526-1E7A02094185}"/>
              </a:ext>
            </a:extLst>
          </p:cNvPr>
          <p:cNvSpPr>
            <a:spLocks noGrp="1"/>
          </p:cNvSpPr>
          <p:nvPr>
            <p:ph type="dt" sz="half" idx="10"/>
          </p:nvPr>
        </p:nvSpPr>
        <p:spPr/>
        <p:txBody>
          <a:bodyPr/>
          <a:lstStyle/>
          <a:p>
            <a:fld id="{E92C0EBC-2969-4D5B-9309-74E7BA66C290}" type="datetimeFigureOut">
              <a:rPr lang="en-US" smtClean="0"/>
              <a:t>7/21/2026</a:t>
            </a:fld>
            <a:endParaRPr lang="en-US"/>
          </a:p>
        </p:txBody>
      </p:sp>
      <p:sp>
        <p:nvSpPr>
          <p:cNvPr id="6" name="Footer Placeholder 5">
            <a:extLst>
              <a:ext uri="{FF2B5EF4-FFF2-40B4-BE49-F238E27FC236}">
                <a16:creationId xmlns:a16="http://schemas.microsoft.com/office/drawing/2014/main" id="{26962803-BBCB-947A-FB03-1BE9A5EEE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D1EE6D-D543-A845-98DA-F2F9003DC369}"/>
              </a:ext>
            </a:extLst>
          </p:cNvPr>
          <p:cNvSpPr>
            <a:spLocks noGrp="1"/>
          </p:cNvSpPr>
          <p:nvPr>
            <p:ph type="sldNum" sz="quarter" idx="12"/>
          </p:nvPr>
        </p:nvSpPr>
        <p:spPr/>
        <p:txBody>
          <a:bodyPr/>
          <a:lstStyle/>
          <a:p>
            <a:fld id="{C36001E5-1F76-4853-9E33-1851A5334714}" type="slidenum">
              <a:rPr lang="en-US" smtClean="0"/>
              <a:t>‹#›</a:t>
            </a:fld>
            <a:endParaRPr lang="en-US"/>
          </a:p>
        </p:txBody>
      </p:sp>
    </p:spTree>
    <p:extLst>
      <p:ext uri="{BB962C8B-B14F-4D97-AF65-F5344CB8AC3E}">
        <p14:creationId xmlns:p14="http://schemas.microsoft.com/office/powerpoint/2010/main" val="2800857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D0A1-DE3C-4961-D35D-E807E15084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7896D8-DCAA-15AE-D796-F2C3EC9EDB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3F0BF0-97C2-E5DD-28BD-9FB113C37E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C1DB4B-1B54-818E-6EE7-129E1D972A09}"/>
              </a:ext>
            </a:extLst>
          </p:cNvPr>
          <p:cNvSpPr>
            <a:spLocks noGrp="1"/>
          </p:cNvSpPr>
          <p:nvPr>
            <p:ph type="dt" sz="half" idx="10"/>
          </p:nvPr>
        </p:nvSpPr>
        <p:spPr/>
        <p:txBody>
          <a:bodyPr/>
          <a:lstStyle/>
          <a:p>
            <a:fld id="{E92C0EBC-2969-4D5B-9309-74E7BA66C290}" type="datetimeFigureOut">
              <a:rPr lang="en-US" smtClean="0"/>
              <a:t>7/21/2026</a:t>
            </a:fld>
            <a:endParaRPr lang="en-US"/>
          </a:p>
        </p:txBody>
      </p:sp>
      <p:sp>
        <p:nvSpPr>
          <p:cNvPr id="6" name="Footer Placeholder 5">
            <a:extLst>
              <a:ext uri="{FF2B5EF4-FFF2-40B4-BE49-F238E27FC236}">
                <a16:creationId xmlns:a16="http://schemas.microsoft.com/office/drawing/2014/main" id="{88B5338C-A1CF-D841-3E80-F99F701CC3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58B5FE-FA76-2424-B228-F3DB8805C7FE}"/>
              </a:ext>
            </a:extLst>
          </p:cNvPr>
          <p:cNvSpPr>
            <a:spLocks noGrp="1"/>
          </p:cNvSpPr>
          <p:nvPr>
            <p:ph type="sldNum" sz="quarter" idx="12"/>
          </p:nvPr>
        </p:nvSpPr>
        <p:spPr/>
        <p:txBody>
          <a:bodyPr/>
          <a:lstStyle/>
          <a:p>
            <a:fld id="{C36001E5-1F76-4853-9E33-1851A5334714}" type="slidenum">
              <a:rPr lang="en-US" smtClean="0"/>
              <a:t>‹#›</a:t>
            </a:fld>
            <a:endParaRPr lang="en-US"/>
          </a:p>
        </p:txBody>
      </p:sp>
    </p:spTree>
    <p:extLst>
      <p:ext uri="{BB962C8B-B14F-4D97-AF65-F5344CB8AC3E}">
        <p14:creationId xmlns:p14="http://schemas.microsoft.com/office/powerpoint/2010/main" val="883628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824F-329D-D30B-7E96-D0171C9FA0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36EB6B-7980-9919-65EF-022D6F986F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F6D645-6F27-D63D-BDA0-9F371500D97A}"/>
              </a:ext>
            </a:extLst>
          </p:cNvPr>
          <p:cNvSpPr>
            <a:spLocks noGrp="1"/>
          </p:cNvSpPr>
          <p:nvPr>
            <p:ph type="dt" sz="half" idx="10"/>
          </p:nvPr>
        </p:nvSpPr>
        <p:spPr/>
        <p:txBody>
          <a:bodyPr/>
          <a:lstStyle/>
          <a:p>
            <a:fld id="{E92C0EBC-2969-4D5B-9309-74E7BA66C290}" type="datetimeFigureOut">
              <a:rPr lang="en-US" smtClean="0"/>
              <a:t>7/21/2026</a:t>
            </a:fld>
            <a:endParaRPr lang="en-US"/>
          </a:p>
        </p:txBody>
      </p:sp>
      <p:sp>
        <p:nvSpPr>
          <p:cNvPr id="5" name="Footer Placeholder 4">
            <a:extLst>
              <a:ext uri="{FF2B5EF4-FFF2-40B4-BE49-F238E27FC236}">
                <a16:creationId xmlns:a16="http://schemas.microsoft.com/office/drawing/2014/main" id="{137F8722-AC89-D9F8-25F0-72428F8DE3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44B7DF-4D29-560E-C2C7-3BC45A8A7617}"/>
              </a:ext>
            </a:extLst>
          </p:cNvPr>
          <p:cNvSpPr>
            <a:spLocks noGrp="1"/>
          </p:cNvSpPr>
          <p:nvPr>
            <p:ph type="sldNum" sz="quarter" idx="12"/>
          </p:nvPr>
        </p:nvSpPr>
        <p:spPr/>
        <p:txBody>
          <a:bodyPr/>
          <a:lstStyle/>
          <a:p>
            <a:fld id="{C36001E5-1F76-4853-9E33-1851A5334714}" type="slidenum">
              <a:rPr lang="en-US" smtClean="0"/>
              <a:t>‹#›</a:t>
            </a:fld>
            <a:endParaRPr lang="en-US"/>
          </a:p>
        </p:txBody>
      </p:sp>
    </p:spTree>
    <p:extLst>
      <p:ext uri="{BB962C8B-B14F-4D97-AF65-F5344CB8AC3E}">
        <p14:creationId xmlns:p14="http://schemas.microsoft.com/office/powerpoint/2010/main" val="3097857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CFF53C-8440-A8BA-E705-F84CE8AB2A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E37C24-A524-9C5D-F141-9BCBE0105F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3EEA5A-B77F-356A-87EF-1AA3501A7E54}"/>
              </a:ext>
            </a:extLst>
          </p:cNvPr>
          <p:cNvSpPr>
            <a:spLocks noGrp="1"/>
          </p:cNvSpPr>
          <p:nvPr>
            <p:ph type="dt" sz="half" idx="10"/>
          </p:nvPr>
        </p:nvSpPr>
        <p:spPr/>
        <p:txBody>
          <a:bodyPr/>
          <a:lstStyle/>
          <a:p>
            <a:fld id="{E92C0EBC-2969-4D5B-9309-74E7BA66C290}" type="datetimeFigureOut">
              <a:rPr lang="en-US" smtClean="0"/>
              <a:t>7/21/2026</a:t>
            </a:fld>
            <a:endParaRPr lang="en-US"/>
          </a:p>
        </p:txBody>
      </p:sp>
      <p:sp>
        <p:nvSpPr>
          <p:cNvPr id="5" name="Footer Placeholder 4">
            <a:extLst>
              <a:ext uri="{FF2B5EF4-FFF2-40B4-BE49-F238E27FC236}">
                <a16:creationId xmlns:a16="http://schemas.microsoft.com/office/drawing/2014/main" id="{BE61FD62-165E-90C2-B9FC-E3C35029C0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19DA1-9E0F-7EBB-B924-589F0CC49FDD}"/>
              </a:ext>
            </a:extLst>
          </p:cNvPr>
          <p:cNvSpPr>
            <a:spLocks noGrp="1"/>
          </p:cNvSpPr>
          <p:nvPr>
            <p:ph type="sldNum" sz="quarter" idx="12"/>
          </p:nvPr>
        </p:nvSpPr>
        <p:spPr/>
        <p:txBody>
          <a:bodyPr/>
          <a:lstStyle/>
          <a:p>
            <a:fld id="{C36001E5-1F76-4853-9E33-1851A5334714}" type="slidenum">
              <a:rPr lang="en-US" smtClean="0"/>
              <a:t>‹#›</a:t>
            </a:fld>
            <a:endParaRPr lang="en-US"/>
          </a:p>
        </p:txBody>
      </p:sp>
    </p:spTree>
    <p:extLst>
      <p:ext uri="{BB962C8B-B14F-4D97-AF65-F5344CB8AC3E}">
        <p14:creationId xmlns:p14="http://schemas.microsoft.com/office/powerpoint/2010/main" val="1560862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B1475C-FC2B-0692-01DC-1BFDF32A13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520AC21-B9EF-982D-4464-0308FCE521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179931-ED35-4896-6A0E-9E1EBB8BC2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2C0EBC-2969-4D5B-9309-74E7BA66C290}" type="datetimeFigureOut">
              <a:rPr lang="en-US" smtClean="0"/>
              <a:t>7/21/2026</a:t>
            </a:fld>
            <a:endParaRPr lang="en-US"/>
          </a:p>
        </p:txBody>
      </p:sp>
      <p:sp>
        <p:nvSpPr>
          <p:cNvPr id="5" name="Footer Placeholder 4">
            <a:extLst>
              <a:ext uri="{FF2B5EF4-FFF2-40B4-BE49-F238E27FC236}">
                <a16:creationId xmlns:a16="http://schemas.microsoft.com/office/drawing/2014/main" id="{A9FA3C2A-939C-2AFC-1170-F389B2CD87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EB0973E-E49C-E6C0-22EB-B19439BB9A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6001E5-1F76-4853-9E33-1851A5334714}" type="slidenum">
              <a:rPr lang="en-US" smtClean="0"/>
              <a:t>‹#›</a:t>
            </a:fld>
            <a:endParaRPr lang="en-US"/>
          </a:p>
        </p:txBody>
      </p:sp>
    </p:spTree>
    <p:extLst>
      <p:ext uri="{BB962C8B-B14F-4D97-AF65-F5344CB8AC3E}">
        <p14:creationId xmlns:p14="http://schemas.microsoft.com/office/powerpoint/2010/main" val="12427957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avangardholding.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FF771BE-EC9F-C242-4A42-2CB7750BE2FE}"/>
              </a:ext>
            </a:extLst>
          </p:cNvPr>
          <p:cNvSpPr txBox="1"/>
          <p:nvPr/>
        </p:nvSpPr>
        <p:spPr>
          <a:xfrm>
            <a:off x="809468" y="5998961"/>
            <a:ext cx="8810467" cy="460895"/>
          </a:xfrm>
          <a:prstGeom prst="rect">
            <a:avLst/>
          </a:prstGeom>
          <a:noFill/>
        </p:spPr>
        <p:txBody>
          <a:bodyPr wrap="square">
            <a:spAutoFit/>
          </a:bodyPr>
          <a:lstStyle/>
          <a:p>
            <a:pPr marL="0" marR="0" lvl="0" indent="0" algn="r" defTabSz="914400" rtl="1" eaLnBrk="1" fontAlgn="auto" latinLnBrk="0" hangingPunct="1">
              <a:lnSpc>
                <a:spcPct val="107000"/>
              </a:lnSpc>
              <a:spcBef>
                <a:spcPts val="1200"/>
              </a:spcBef>
              <a:spcAft>
                <a:spcPts val="0"/>
              </a:spcAft>
              <a:buClrTx/>
              <a:buSzTx/>
              <a:buFontTx/>
              <a:buNone/>
              <a:tabLst/>
              <a:defRPr/>
            </a:pPr>
            <a:r>
              <a:rPr kumimoji="0" lang="ar-SA" sz="2400" b="1" i="0" u="none" strike="noStrike" kern="0" cap="none" spc="0" normalizeH="0" baseline="0" noProof="0" dirty="0">
                <a:ln>
                  <a:noFill/>
                </a:ln>
                <a:solidFill>
                  <a:srgbClr val="2E74B5"/>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توری سرند فولادی یا پلی‌یورتانی؟ مقایسه کامل مزایا، معایب و کاربردها</a:t>
            </a:r>
            <a:endParaRPr kumimoji="0" lang="fa-IR" sz="2400" b="1" i="0" u="none" strike="noStrike" kern="0" cap="none" spc="0" normalizeH="0" baseline="0" noProof="0" dirty="0">
              <a:ln>
                <a:noFill/>
              </a:ln>
              <a:solidFill>
                <a:srgbClr val="2E74B5"/>
              </a:solidFill>
              <a:effectLst/>
              <a:uLnTx/>
              <a:uFillTx/>
              <a:latin typeface="Calibri Light" panose="020F0302020204030204" pitchFamily="34" charset="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88556589-2ECB-23C5-EB67-3BCB937B11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1870" y="398144"/>
            <a:ext cx="8011618" cy="5341079"/>
          </a:xfrm>
          <a:prstGeom prst="rect">
            <a:avLst/>
          </a:prstGeom>
        </p:spPr>
      </p:pic>
    </p:spTree>
    <p:extLst>
      <p:ext uri="{BB962C8B-B14F-4D97-AF65-F5344CB8AC3E}">
        <p14:creationId xmlns:p14="http://schemas.microsoft.com/office/powerpoint/2010/main" val="3815000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4674E9-C036-CBAB-3710-6A9F9E9BD46D}"/>
              </a:ext>
            </a:extLst>
          </p:cNvPr>
          <p:cNvSpPr txBox="1"/>
          <p:nvPr/>
        </p:nvSpPr>
        <p:spPr>
          <a:xfrm>
            <a:off x="359764" y="316995"/>
            <a:ext cx="11542427" cy="6353628"/>
          </a:xfrm>
          <a:prstGeom prst="rect">
            <a:avLst/>
          </a:prstGeom>
          <a:noFill/>
        </p:spPr>
        <p:txBody>
          <a:bodyPr wrap="square">
            <a:spAutoFit/>
          </a:bodyPr>
          <a:lstStyle/>
          <a:p>
            <a:pPr marL="0" marR="0" algn="r" rtl="1">
              <a:lnSpc>
                <a:spcPct val="107000"/>
              </a:lnSpc>
              <a:spcBef>
                <a:spcPts val="1200"/>
              </a:spcBef>
              <a:buNone/>
            </a:pPr>
            <a:r>
              <a:rPr lang="ar-SA" sz="2000" b="1" kern="0"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rPr>
              <a:t>توری سرند فولادی یا پلی‌یورتانی؟ مقایسه کامل مزایا، معایب و کاربردها</a:t>
            </a:r>
            <a:endParaRPr lang="fa-IR" sz="2000" b="1" kern="0"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gn="r" rtl="1">
              <a:lnSpc>
                <a:spcPct val="107000"/>
              </a:lnSpc>
              <a:spcBef>
                <a:spcPts val="1200"/>
              </a:spcBef>
              <a:buNone/>
            </a:pPr>
            <a:endParaRPr lang="en-US" sz="2000" b="1" kern="0"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algn="r" rtl="1">
              <a:lnSpc>
                <a:spcPct val="107000"/>
              </a:lnSpc>
              <a:spcAft>
                <a:spcPts val="800"/>
              </a:spcAft>
              <a:buNone/>
            </a:pPr>
            <a:r>
              <a:rPr lang="fa-IR" sz="2000" b="1" dirty="0">
                <a:effectLst/>
                <a:latin typeface="Calibri" panose="020F0502020204030204" pitchFamily="34" charset="0"/>
                <a:ea typeface="Calibri" panose="020F0502020204030204" pitchFamily="34" charset="0"/>
                <a:cs typeface="Arial" panose="020B0604020202020204" pitchFamily="34" charset="0"/>
              </a:rPr>
              <a:t>توری سرند فولادی یا پلی‌یورتانی</a:t>
            </a:r>
            <a:r>
              <a:rPr lang="fa-IR" sz="2000" dirty="0">
                <a:effectLst/>
                <a:latin typeface="Calibri" panose="020F0502020204030204" pitchFamily="34" charset="0"/>
                <a:ea typeface="Calibri" panose="020F0502020204030204" pitchFamily="34" charset="0"/>
                <a:cs typeface="Arial" panose="020B0604020202020204" pitchFamily="34" charset="0"/>
              </a:rPr>
              <a:t> یکی از مهم‌ترین موضوعات در انتخاب تجهیزات خطوط خردایش است. نوع توری سرند، علاوه بر تأثیر مستقیم بر راندمان تولید، در افزایش عمر </a:t>
            </a:r>
            <a:r>
              <a:rPr lang="fa-IR" sz="2000" b="1" u="sng" dirty="0">
                <a:solidFill>
                  <a:srgbClr val="4472C4"/>
                </a:solidFill>
                <a:effectLst/>
                <a:latin typeface="Calibri" panose="020F0502020204030204" pitchFamily="34" charset="0"/>
                <a:ea typeface="Calibri" panose="020F0502020204030204" pitchFamily="34" charset="0"/>
                <a:cs typeface="Arial" panose="020B0604020202020204" pitchFamily="34" charset="0"/>
              </a:rPr>
              <a:t>قطعات سنگ‌شکن</a:t>
            </a:r>
            <a:r>
              <a:rPr lang="fa-IR" sz="2000" dirty="0">
                <a:effectLst/>
                <a:latin typeface="Calibri" panose="020F0502020204030204" pitchFamily="34" charset="0"/>
                <a:ea typeface="Calibri" panose="020F0502020204030204" pitchFamily="34" charset="0"/>
                <a:cs typeface="Arial" panose="020B0604020202020204" pitchFamily="34" charset="0"/>
              </a:rPr>
              <a:t>، کاهش هزینه‌های </a:t>
            </a:r>
            <a:r>
              <a:rPr lang="fa-IR" sz="2000" b="1" dirty="0">
                <a:effectLst/>
                <a:latin typeface="Calibri" panose="020F0502020204030204" pitchFamily="34" charset="0"/>
                <a:ea typeface="Calibri" panose="020F0502020204030204" pitchFamily="34" charset="0"/>
                <a:cs typeface="Arial" panose="020B0604020202020204" pitchFamily="34" charset="0"/>
              </a:rPr>
              <a:t>ریخته‌گری قطعات صنعتی</a:t>
            </a:r>
            <a:r>
              <a:rPr lang="fa-IR" sz="2000" dirty="0">
                <a:effectLst/>
                <a:latin typeface="Calibri" panose="020F0502020204030204" pitchFamily="34" charset="0"/>
                <a:ea typeface="Calibri" panose="020F0502020204030204" pitchFamily="34" charset="0"/>
                <a:cs typeface="Arial" panose="020B0604020202020204" pitchFamily="34" charset="0"/>
              </a:rPr>
              <a:t> و بهبود عملکرد تجهیزات نقش مهمی دارد. همچنین استفاده از مواد اولیه باکیفیت مانند </a:t>
            </a:r>
            <a:r>
              <a:rPr lang="fa-IR" sz="2000" b="1" dirty="0">
                <a:effectLst/>
                <a:latin typeface="Calibri" panose="020F0502020204030204" pitchFamily="34" charset="0"/>
                <a:ea typeface="Calibri" panose="020F0502020204030204" pitchFamily="34" charset="0"/>
                <a:cs typeface="Arial" panose="020B0604020202020204" pitchFamily="34" charset="0"/>
              </a:rPr>
              <a:t>فروکروم</a:t>
            </a:r>
            <a:r>
              <a:rPr lang="fa-IR" sz="2000" dirty="0">
                <a:effectLst/>
                <a:latin typeface="Calibri" panose="020F0502020204030204" pitchFamily="34" charset="0"/>
                <a:ea typeface="Calibri" panose="020F0502020204030204" pitchFamily="34" charset="0"/>
                <a:cs typeface="Arial" panose="020B0604020202020204" pitchFamily="34" charset="0"/>
              </a:rPr>
              <a:t>، </a:t>
            </a:r>
            <a:r>
              <a:rPr lang="fa-IR" sz="2000" b="1" dirty="0">
                <a:effectLst/>
                <a:latin typeface="Calibri" panose="020F0502020204030204" pitchFamily="34" charset="0"/>
                <a:ea typeface="Calibri" panose="020F0502020204030204" pitchFamily="34" charset="0"/>
                <a:cs typeface="Arial" panose="020B0604020202020204" pitchFamily="34" charset="0"/>
              </a:rPr>
              <a:t>فرومنگنز</a:t>
            </a:r>
            <a:r>
              <a:rPr lang="fa-IR" sz="2000" dirty="0">
                <a:effectLst/>
                <a:latin typeface="Calibri" panose="020F0502020204030204" pitchFamily="34" charset="0"/>
                <a:ea typeface="Calibri" panose="020F0502020204030204" pitchFamily="34" charset="0"/>
                <a:cs typeface="Arial" panose="020B0604020202020204" pitchFamily="34" charset="0"/>
              </a:rPr>
              <a:t> و </a:t>
            </a:r>
            <a:r>
              <a:rPr lang="fa-IR" sz="2000" b="1" dirty="0">
                <a:effectLst/>
                <a:latin typeface="Calibri" panose="020F0502020204030204" pitchFamily="34" charset="0"/>
                <a:ea typeface="Calibri" panose="020F0502020204030204" pitchFamily="34" charset="0"/>
                <a:cs typeface="Arial" panose="020B0604020202020204" pitchFamily="34" charset="0"/>
              </a:rPr>
              <a:t>گرافیت کم سولفور</a:t>
            </a:r>
            <a:r>
              <a:rPr lang="fa-IR" sz="2000" dirty="0">
                <a:effectLst/>
                <a:latin typeface="Calibri" panose="020F0502020204030204" pitchFamily="34" charset="0"/>
                <a:ea typeface="Calibri" panose="020F0502020204030204" pitchFamily="34" charset="0"/>
                <a:cs typeface="Arial" panose="020B0604020202020204" pitchFamily="34" charset="0"/>
              </a:rPr>
              <a:t> در تولید قطعات مقاوم به سایش، می‌تواند دوام تجهیزات را به میزان قابل‌توجهی افزایش دهد. به همین دلیل، شناخت تفاوت‌های توری سرند فولادی و پلی‌یورتانی به مدیران معادن و کارشناسان فنی کمک می‌کند تا با توجه به شرایط کاری، بهترین انتخاب را داشته باشند</a:t>
            </a:r>
            <a:r>
              <a:rPr lang="en-US" sz="2000" dirty="0">
                <a:effectLst/>
                <a:latin typeface="Calibri" panose="020F0502020204030204" pitchFamily="34" charset="0"/>
                <a:ea typeface="Calibri" panose="020F0502020204030204" pitchFamily="34" charset="0"/>
                <a:cs typeface="Arial" panose="020B0604020202020204" pitchFamily="34" charset="0"/>
              </a:rPr>
              <a:t>.</a:t>
            </a: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صنایع معدنی، کارخانه‌های شن و ماسه، معادن فلزی و واحدهای فرآوری مواد معدنی، انتخاب توری مناسب باید بر اساس عواملی مانند نوع ماده معدنی، میزان سایش، رطوبت، ظرفیت تولید و شرایط بهره‌برداری انجام شود. به همین دلیل، بررسی دقیق مشخصات هر نوع توری سرند، اهمیت ویژه‌ای دارد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توری سرند فولادی چیست؟</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توری سرند فولادی از مفتول‌های فولادی با مقاومت مکانیکی بالا تولید می‌شود و یکی از پرکاربردترین انواع توری در خطوط خردایش محسوب می‌شود. این توری‌ها معمولاً برای جداسازی سنگدانه‌ها، مواد معدنی و مصالح ساختمانی مورد استفاده قرار می‌گیرند و در برابر ضربه‌های شدید عملکرد مطلوبی دارند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بسیاری از معادن، توری‌های فولادی به دلیل استحکام بالا، تحمل بار زیاد و قیمت مناسب، اولین انتخاب محسوب می‌شوند. همچنین در شرایطی که ظرفیت تولید بالا باشد، استفاده از این نوع توری می‌تواند بهره‌وری خط تولید را افزایش دهد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93083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F26486-0C24-C3E9-FF91-043438F52233}"/>
              </a:ext>
            </a:extLst>
          </p:cNvPr>
          <p:cNvSpPr txBox="1"/>
          <p:nvPr/>
        </p:nvSpPr>
        <p:spPr>
          <a:xfrm>
            <a:off x="384747" y="345271"/>
            <a:ext cx="11422505" cy="6167458"/>
          </a:xfrm>
          <a:prstGeom prst="rect">
            <a:avLst/>
          </a:prstGeom>
          <a:noFill/>
        </p:spPr>
        <p:txBody>
          <a:bodyPr wrap="square">
            <a:spAutoFit/>
          </a:bodyPr>
          <a:lstStyle/>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مزایای توری سرند فولادی</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مهم‌ترین مزایای این نوع توری عبارت‌اند از</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dirty="0">
                <a:effectLst/>
                <a:latin typeface="Calibri" panose="020F0502020204030204" pitchFamily="34" charset="0"/>
                <a:ea typeface="Times New Roman" panose="02020603050405020304" pitchFamily="18" charset="0"/>
                <a:cs typeface="Times New Roman" panose="02020603050405020304" pitchFamily="18" charset="0"/>
              </a:rPr>
              <a:t>مقاومت بالا در برابر ضربه‌های سنگین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dirty="0">
                <a:effectLst/>
                <a:latin typeface="Calibri" panose="020F0502020204030204" pitchFamily="34" charset="0"/>
                <a:ea typeface="Times New Roman" panose="02020603050405020304" pitchFamily="18" charset="0"/>
                <a:cs typeface="Times New Roman" panose="02020603050405020304" pitchFamily="18" charset="0"/>
              </a:rPr>
              <a:t>تحمل بار زیاد در خطوط خردایش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dirty="0">
                <a:effectLst/>
                <a:latin typeface="Calibri" panose="020F0502020204030204" pitchFamily="34" charset="0"/>
                <a:ea typeface="Times New Roman" panose="02020603050405020304" pitchFamily="18" charset="0"/>
                <a:cs typeface="Times New Roman" panose="02020603050405020304" pitchFamily="18" charset="0"/>
              </a:rPr>
              <a:t>قیمت اولیه مناسب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dirty="0">
                <a:effectLst/>
                <a:latin typeface="Calibri" panose="020F0502020204030204" pitchFamily="34" charset="0"/>
                <a:ea typeface="Times New Roman" panose="02020603050405020304" pitchFamily="18" charset="0"/>
                <a:cs typeface="Times New Roman" panose="02020603050405020304" pitchFamily="18" charset="0"/>
              </a:rPr>
              <a:t>نصب و تعویض نسبتاً آسان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dirty="0">
                <a:effectLst/>
                <a:latin typeface="Calibri" panose="020F0502020204030204" pitchFamily="34" charset="0"/>
                <a:ea typeface="Times New Roman" panose="02020603050405020304" pitchFamily="18" charset="0"/>
                <a:cs typeface="Times New Roman" panose="02020603050405020304" pitchFamily="18" charset="0"/>
              </a:rPr>
              <a:t>تنوع بالا در اندازه چشمه و ضخامت مفتول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dirty="0">
                <a:effectLst/>
                <a:latin typeface="Calibri" panose="020F0502020204030204" pitchFamily="34" charset="0"/>
                <a:ea typeface="Times New Roman" panose="02020603050405020304" pitchFamily="18" charset="0"/>
                <a:cs typeface="Times New Roman" panose="02020603050405020304" pitchFamily="18" charset="0"/>
              </a:rPr>
              <a:t>مناسب برای مواد معدنی سخت و درشت‌دانه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البته کیفیت فولاد مورد استفاده نیز اهمیت زیادی دارد و استفاده از آلیاژهای مناسب در فرآیند </a:t>
            </a:r>
            <a:r>
              <a:rPr lang="ar-SA"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ریخته گری</a:t>
            </a:r>
            <a:r>
              <a:rPr lang="ar-SA"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 </a:t>
            </a:r>
            <a:r>
              <a:rPr lang="ar-SA" dirty="0">
                <a:effectLst/>
                <a:latin typeface="Calibri" panose="020F0502020204030204" pitchFamily="34" charset="0"/>
                <a:ea typeface="Times New Roman" panose="02020603050405020304" pitchFamily="18" charset="0"/>
                <a:cs typeface="Times New Roman" panose="02020603050405020304" pitchFamily="18" charset="0"/>
              </a:rPr>
              <a:t>و تولید قطعات صنعتی، دوام تجهیزات را افزایش می‌دهد. به همین دلیل، بسیاری از تولیدکنندگان معتبر از آلیاژهایی مانند </a:t>
            </a:r>
            <a:r>
              <a:rPr lang="ar-SA" b="1" dirty="0">
                <a:effectLst/>
                <a:latin typeface="Calibri" panose="020F0502020204030204" pitchFamily="34" charset="0"/>
                <a:ea typeface="Times New Roman" panose="02020603050405020304" pitchFamily="18" charset="0"/>
                <a:cs typeface="Times New Roman" panose="02020603050405020304" pitchFamily="18" charset="0"/>
              </a:rPr>
              <a:t>چدن های کروم</a:t>
            </a:r>
            <a:r>
              <a:rPr lang="ar-SA" dirty="0">
                <a:effectLst/>
                <a:latin typeface="Calibri" panose="020F0502020204030204" pitchFamily="34" charset="0"/>
                <a:ea typeface="Times New Roman" panose="02020603050405020304" pitchFamily="18" charset="0"/>
                <a:cs typeface="Times New Roman" panose="02020603050405020304" pitchFamily="18" charset="0"/>
              </a:rPr>
              <a:t> و فولادهای مقاوم به سایش در سایر </a:t>
            </a:r>
            <a:r>
              <a:rPr lang="ar-SA" b="1" dirty="0">
                <a:effectLst/>
                <a:latin typeface="Calibri" panose="020F0502020204030204" pitchFamily="34" charset="0"/>
                <a:ea typeface="Times New Roman" panose="02020603050405020304" pitchFamily="18" charset="0"/>
                <a:cs typeface="Times New Roman" panose="02020603050405020304" pitchFamily="18" charset="0"/>
              </a:rPr>
              <a:t>قطعات سنگ‌شکن</a:t>
            </a:r>
            <a:r>
              <a:rPr lang="ar-SA" dirty="0">
                <a:effectLst/>
                <a:latin typeface="Calibri" panose="020F0502020204030204" pitchFamily="34" charset="0"/>
                <a:ea typeface="Times New Roman" panose="02020603050405020304" pitchFamily="18" charset="0"/>
                <a:cs typeface="Times New Roman" panose="02020603050405020304" pitchFamily="18" charset="0"/>
              </a:rPr>
              <a:t> استفاده می‌کنند تا طول عمر تجهیزات افزایش یابد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en-US"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توری سرند پلی‌یورتانی چیست؟</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توری سرند پلی‌یورتانی از پلیمرهای مهندسی با مقاومت سایشی بالا تولید می‌شود و طی سال‌های اخیر به یکی از گزینه‌های محبوب در صنایع معدنی تبدیل شده است. انعطاف‌پذیری مناسب، مقاومت در برابر خوردگی و کاهش صدای تولیدی، از مهم‌ترین ویژگی‌های این نوع توری محسوب می‌شود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این نوع توری معمولاً در معادنی استفاده می‌شود که مواد معدنی دارای رطوبت بالا هستند یا احتمال گرفتگی چشمه‌های سرند وجود دارد. انعطاف پلی‌یورتان باعث می‌شود مواد راحت‌تر از سطح توری عبور کرده و راندمان جداسازی افزایش پیدا کند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20791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09486E-72AB-0D83-70CC-10F0477B4E40}"/>
              </a:ext>
            </a:extLst>
          </p:cNvPr>
          <p:cNvSpPr txBox="1"/>
          <p:nvPr/>
        </p:nvSpPr>
        <p:spPr>
          <a:xfrm>
            <a:off x="632085" y="1043154"/>
            <a:ext cx="10927829" cy="4771691"/>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مزایای توری سرند پلی‌یورتانی</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از مهم‌ترین مزایای این نوع توری می‌توان به موارد زیر اشاره کرد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مقاومت بسیار بالا در برابر سایش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کاهش صدای تولیدی هنگام کار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مقاومت در برابر رطوبت و خوردگی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کاهش احتمال گرفتگی چشمه‌ها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وزن کمتر نسبت به نمونه‌های فولادی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افزایش عمر مفید در بسیاری از کاربردهای معدنی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نکته مهم این است که کیفیت سایر تجهیزات خط خردایش نیز بر عملکرد توری تأثیر می‌گذارد. برای مثال، استفاده از مواد اولیه استاندارد مانند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فروکروم</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فرومنگنز</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و </a:t>
            </a:r>
            <a:r>
              <a:rPr lang="ar-SA" sz="2000"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گرافیت کم سولفور</a:t>
            </a:r>
            <a:r>
              <a:rPr lang="ar-SA" sz="2000"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 </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در تولید قطعات مقاوم به سایش، می‌تواند عمر کل تجهیزات را افزایش داده و هزینه‌های نگهداری را کاهش دهد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92718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0B6576-1A38-EAB9-976C-BB2D585AF61E}"/>
              </a:ext>
            </a:extLst>
          </p:cNvPr>
          <p:cNvSpPr txBox="1"/>
          <p:nvPr/>
        </p:nvSpPr>
        <p:spPr>
          <a:xfrm>
            <a:off x="6280879" y="281424"/>
            <a:ext cx="5216577" cy="461665"/>
          </a:xfrm>
          <a:prstGeom prst="rect">
            <a:avLst/>
          </a:prstGeom>
          <a:noFill/>
        </p:spPr>
        <p:txBody>
          <a:bodyPr wrap="square">
            <a:spAutoFit/>
          </a:bodyPr>
          <a:lstStyle/>
          <a:p>
            <a:r>
              <a:rPr lang="ar-SA" sz="2400" dirty="0">
                <a:solidFill>
                  <a:schemeClr val="accent1"/>
                </a:solidFill>
                <a:effectLst/>
                <a:latin typeface="Calibri" panose="020F0502020204030204" pitchFamily="34" charset="0"/>
                <a:ea typeface="Times New Roman" panose="02020603050405020304" pitchFamily="18" charset="0"/>
                <a:cs typeface="Arial" panose="020B0604020202020204" pitchFamily="34" charset="0"/>
              </a:rPr>
              <a:t>جدول مقایسه توری سرند فولادی و پلی‌یورتانی</a:t>
            </a:r>
            <a:endParaRPr lang="en-US" sz="2400" dirty="0">
              <a:solidFill>
                <a:schemeClr val="accent1"/>
              </a:solidFill>
            </a:endParaRPr>
          </a:p>
        </p:txBody>
      </p:sp>
      <p:graphicFrame>
        <p:nvGraphicFramePr>
          <p:cNvPr id="4" name="Table 3">
            <a:extLst>
              <a:ext uri="{FF2B5EF4-FFF2-40B4-BE49-F238E27FC236}">
                <a16:creationId xmlns:a16="http://schemas.microsoft.com/office/drawing/2014/main" id="{2547B846-6A04-23BF-B400-67FE5F89C9E9}"/>
              </a:ext>
            </a:extLst>
          </p:cNvPr>
          <p:cNvGraphicFramePr>
            <a:graphicFrameLocks noGrp="1"/>
          </p:cNvGraphicFramePr>
          <p:nvPr>
            <p:extLst>
              <p:ext uri="{D42A27DB-BD31-4B8C-83A1-F6EECF244321}">
                <p14:modId xmlns:p14="http://schemas.microsoft.com/office/powerpoint/2010/main" val="630026859"/>
              </p:ext>
            </p:extLst>
          </p:nvPr>
        </p:nvGraphicFramePr>
        <p:xfrm>
          <a:off x="760126" y="1810480"/>
          <a:ext cx="10754193" cy="3237039"/>
        </p:xfrm>
        <a:graphic>
          <a:graphicData uri="http://schemas.openxmlformats.org/drawingml/2006/table">
            <a:tbl>
              <a:tblPr firstRow="1" firstCol="1" bandRow="1">
                <a:tableStyleId>{5C22544A-7EE6-4342-B048-85BDC9FD1C3A}</a:tableStyleId>
              </a:tblPr>
              <a:tblGrid>
                <a:gridCol w="3584731">
                  <a:extLst>
                    <a:ext uri="{9D8B030D-6E8A-4147-A177-3AD203B41FA5}">
                      <a16:colId xmlns:a16="http://schemas.microsoft.com/office/drawing/2014/main" val="2185996034"/>
                    </a:ext>
                  </a:extLst>
                </a:gridCol>
                <a:gridCol w="3584731">
                  <a:extLst>
                    <a:ext uri="{9D8B030D-6E8A-4147-A177-3AD203B41FA5}">
                      <a16:colId xmlns:a16="http://schemas.microsoft.com/office/drawing/2014/main" val="2222208537"/>
                    </a:ext>
                  </a:extLst>
                </a:gridCol>
                <a:gridCol w="3584731">
                  <a:extLst>
                    <a:ext uri="{9D8B030D-6E8A-4147-A177-3AD203B41FA5}">
                      <a16:colId xmlns:a16="http://schemas.microsoft.com/office/drawing/2014/main" val="665506338"/>
                    </a:ext>
                  </a:extLst>
                </a:gridCol>
              </a:tblGrid>
              <a:tr h="359671">
                <a:tc>
                  <a:txBody>
                    <a:bodyPr/>
                    <a:lstStyle/>
                    <a:p>
                      <a:pPr marL="0" marR="0" algn="ctr" rtl="1">
                        <a:lnSpc>
                          <a:spcPct val="107000"/>
                        </a:lnSpc>
                        <a:spcAft>
                          <a:spcPts val="800"/>
                        </a:spcAft>
                        <a:buNone/>
                      </a:pPr>
                      <a:r>
                        <a:rPr lang="ar-SA" sz="2000" kern="100">
                          <a:effectLst/>
                        </a:rPr>
                        <a:t>ویژگی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توری سرند فولادی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توری سرند پلی‌یورتانی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837689923"/>
                  </a:ext>
                </a:extLst>
              </a:tr>
              <a:tr h="359671">
                <a:tc>
                  <a:txBody>
                    <a:bodyPr/>
                    <a:lstStyle/>
                    <a:p>
                      <a:pPr marL="0" marR="0" algn="ctr" rtl="1">
                        <a:lnSpc>
                          <a:spcPct val="107000"/>
                        </a:lnSpc>
                        <a:spcAft>
                          <a:spcPts val="800"/>
                        </a:spcAft>
                        <a:buNone/>
                      </a:pPr>
                      <a:r>
                        <a:rPr lang="ar-SA" sz="2000" kern="100">
                          <a:effectLst/>
                        </a:rPr>
                        <a:t>مقاومت در برابر ضربه</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بسیار زیاد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زیاد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32023643"/>
                  </a:ext>
                </a:extLst>
              </a:tr>
              <a:tr h="359671">
                <a:tc>
                  <a:txBody>
                    <a:bodyPr/>
                    <a:lstStyle/>
                    <a:p>
                      <a:pPr marL="0" marR="0" algn="ctr" rtl="1">
                        <a:lnSpc>
                          <a:spcPct val="107000"/>
                        </a:lnSpc>
                        <a:spcAft>
                          <a:spcPts val="800"/>
                        </a:spcAft>
                        <a:buNone/>
                      </a:pPr>
                      <a:r>
                        <a:rPr lang="ar-SA" sz="2000" kern="100">
                          <a:effectLst/>
                        </a:rPr>
                        <a:t>مقاومت سایشی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زیاد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بسیار زیاد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54863249"/>
                  </a:ext>
                </a:extLst>
              </a:tr>
              <a:tr h="359671">
                <a:tc>
                  <a:txBody>
                    <a:bodyPr/>
                    <a:lstStyle/>
                    <a:p>
                      <a:pPr marL="0" marR="0" algn="ctr" rtl="1">
                        <a:lnSpc>
                          <a:spcPct val="107000"/>
                        </a:lnSpc>
                        <a:spcAft>
                          <a:spcPts val="800"/>
                        </a:spcAft>
                        <a:buNone/>
                      </a:pPr>
                      <a:r>
                        <a:rPr lang="ar-SA" sz="2000" kern="100">
                          <a:effectLst/>
                        </a:rPr>
                        <a:t>مقاومت در برابر رطوبت</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متوسط</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بسیار زیاد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601744338"/>
                  </a:ext>
                </a:extLst>
              </a:tr>
              <a:tr h="359671">
                <a:tc>
                  <a:txBody>
                    <a:bodyPr/>
                    <a:lstStyle/>
                    <a:p>
                      <a:pPr marL="0" marR="0" algn="ctr" rtl="1">
                        <a:lnSpc>
                          <a:spcPct val="107000"/>
                        </a:lnSpc>
                        <a:spcAft>
                          <a:spcPts val="800"/>
                        </a:spcAft>
                        <a:buNone/>
                      </a:pPr>
                      <a:r>
                        <a:rPr lang="ar-SA" sz="2000" kern="100">
                          <a:effectLst/>
                        </a:rPr>
                        <a:t>میزان صدا</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زیاد</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کم</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922578274"/>
                  </a:ext>
                </a:extLst>
              </a:tr>
              <a:tr h="359671">
                <a:tc>
                  <a:txBody>
                    <a:bodyPr/>
                    <a:lstStyle/>
                    <a:p>
                      <a:pPr marL="0" marR="0" algn="ctr" rtl="1">
                        <a:lnSpc>
                          <a:spcPct val="107000"/>
                        </a:lnSpc>
                        <a:spcAft>
                          <a:spcPts val="800"/>
                        </a:spcAft>
                        <a:buNone/>
                      </a:pPr>
                      <a:r>
                        <a:rPr lang="ar-SA" sz="2000" kern="100">
                          <a:effectLst/>
                        </a:rPr>
                        <a:t>وزن</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بیشتر</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کمتر</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27427104"/>
                  </a:ext>
                </a:extLst>
              </a:tr>
              <a:tr h="359671">
                <a:tc>
                  <a:txBody>
                    <a:bodyPr/>
                    <a:lstStyle/>
                    <a:p>
                      <a:pPr marL="0" marR="0" algn="ctr" rtl="1">
                        <a:lnSpc>
                          <a:spcPct val="107000"/>
                        </a:lnSpc>
                        <a:spcAft>
                          <a:spcPts val="800"/>
                        </a:spcAft>
                        <a:buNone/>
                      </a:pPr>
                      <a:r>
                        <a:rPr lang="ar-SA" sz="2000" kern="100">
                          <a:effectLst/>
                        </a:rPr>
                        <a:t>احتمال گرفتگی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بیشتر</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کمتر</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13044384"/>
                  </a:ext>
                </a:extLst>
              </a:tr>
              <a:tr h="359671">
                <a:tc>
                  <a:txBody>
                    <a:bodyPr/>
                    <a:lstStyle/>
                    <a:p>
                      <a:pPr marL="0" marR="0" algn="ctr" rtl="1">
                        <a:lnSpc>
                          <a:spcPct val="107000"/>
                        </a:lnSpc>
                        <a:spcAft>
                          <a:spcPts val="800"/>
                        </a:spcAft>
                        <a:buNone/>
                      </a:pPr>
                      <a:r>
                        <a:rPr lang="ar-SA" sz="2000" kern="100">
                          <a:effectLst/>
                        </a:rPr>
                        <a:t>قیمت اولیه</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اقتصادی‌تر</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بالاتر</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87884027"/>
                  </a:ext>
                </a:extLst>
              </a:tr>
              <a:tr h="359671">
                <a:tc>
                  <a:txBody>
                    <a:bodyPr/>
                    <a:lstStyle/>
                    <a:p>
                      <a:pPr marL="0" marR="0" algn="ctr" rtl="1">
                        <a:lnSpc>
                          <a:spcPct val="107000"/>
                        </a:lnSpc>
                        <a:spcAft>
                          <a:spcPts val="800"/>
                        </a:spcAft>
                        <a:buNone/>
                      </a:pPr>
                      <a:r>
                        <a:rPr lang="ar-SA" sz="2000" kern="100">
                          <a:effectLst/>
                        </a:rPr>
                        <a:t>طول عمر در شرایط سایشی</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a:effectLst/>
                        </a:rPr>
                        <a:t>مناسب</a:t>
                      </a:r>
                      <a:endParaRPr lang="en-US" sz="2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rtl="1">
                        <a:lnSpc>
                          <a:spcPct val="107000"/>
                        </a:lnSpc>
                        <a:spcAft>
                          <a:spcPts val="800"/>
                        </a:spcAft>
                        <a:buNone/>
                      </a:pPr>
                      <a:r>
                        <a:rPr lang="ar-SA" sz="2000" kern="100" dirty="0">
                          <a:effectLst/>
                        </a:rPr>
                        <a:t>بسیار بالا</a:t>
                      </a:r>
                      <a:endParaRPr lang="en-US" sz="20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55970138"/>
                  </a:ext>
                </a:extLst>
              </a:tr>
            </a:tbl>
          </a:graphicData>
        </a:graphic>
      </p:graphicFrame>
    </p:spTree>
    <p:extLst>
      <p:ext uri="{BB962C8B-B14F-4D97-AF65-F5344CB8AC3E}">
        <p14:creationId xmlns:p14="http://schemas.microsoft.com/office/powerpoint/2010/main" val="1916983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CF08D7-ECF0-0F3D-3C88-F41C1C749244}"/>
              </a:ext>
            </a:extLst>
          </p:cNvPr>
          <p:cNvSpPr txBox="1"/>
          <p:nvPr/>
        </p:nvSpPr>
        <p:spPr>
          <a:xfrm>
            <a:off x="929390" y="893370"/>
            <a:ext cx="10747948" cy="5071260"/>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چه زمانی توری فولادی انتخاب بهتری است؟</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اگر ظرفیت تولید بالا باشد، سنگ‌های درشت با ضربات شدید وارد سرند شوند و هزینه اولیه اهمیت بیشتری نسبت به طول عمر داشته باشد، توری سرند فولادی گزینه مناسبی خواهد بود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همچنین در خطوطی که مواد معدنی خشک هستند و احتمال گرفتگی چشمه‌ها پایین است، استفاده از توری فولادی می‌تواند عملکرد قابل قبولی ارائه دهد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چه زمانی توری سرند پلی‌یورتانی انتخاب بهتری است؟</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اگر مواد معدنی دارای رطوبت بالا باشند یا با مواد چسبنده سروکار داشته باشید، توری سرند پلی‌یورتانی عملکرد بهتری نسبت به نمونه‌های فولادی خواهد داشت. انعطاف‌پذیری این توری باعث می‌شود احتمال گرفتگی چشمه‌ها کاهش یابد و فرآیند دانه‌بندی با راندمان بیشتری انجام شود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همچنین در معادنی که سایش بسیار زیاد است و توقف خط تولید هزینه بالایی ایجاد می‌کند، استفاده از توری پلی‌یورتانی می‌تواند از نظر اقتصادی مقرون‌به‌صرفه باشد. اگرچه قیمت اولیه این نوع توری بیشتر است، اما به دلیل طول عمر بالاتر و کاهش دفعات تعویض، هزینه‌های نگهداری در بلندمدت کاهش پیدا می‌کند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44651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FB2FA6-6711-6C48-924C-1C172E55CF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3803" y="580869"/>
            <a:ext cx="8544393" cy="5696262"/>
          </a:xfrm>
          <a:prstGeom prst="rect">
            <a:avLst/>
          </a:prstGeom>
        </p:spPr>
      </p:pic>
    </p:spTree>
    <p:extLst>
      <p:ext uri="{BB962C8B-B14F-4D97-AF65-F5344CB8AC3E}">
        <p14:creationId xmlns:p14="http://schemas.microsoft.com/office/powerpoint/2010/main" val="548659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3A917C-F0B7-74BB-A978-8002DC29C958}"/>
              </a:ext>
            </a:extLst>
          </p:cNvPr>
          <p:cNvSpPr txBox="1"/>
          <p:nvPr/>
        </p:nvSpPr>
        <p:spPr>
          <a:xfrm>
            <a:off x="1199213" y="662537"/>
            <a:ext cx="10448144" cy="5532925"/>
          </a:xfrm>
          <a:prstGeom prst="rect">
            <a:avLst/>
          </a:prstGeom>
          <a:noFill/>
        </p:spPr>
        <p:txBody>
          <a:bodyPr wrap="square">
            <a:spAutoFit/>
          </a:bodyPr>
          <a:lstStyle/>
          <a:p>
            <a:pPr marL="0" marR="0" algn="r" rtl="1">
              <a:lnSpc>
                <a:spcPct val="107000"/>
              </a:lnSpc>
              <a:spcBef>
                <a:spcPts val="200"/>
              </a:spcBef>
              <a:buNone/>
            </a:pPr>
            <a:r>
              <a:rPr lang="ar-SA"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هنگام انتخاب توری سرند به چه نکاتی توجه کنیم؟</a:t>
            </a:r>
            <a:endParaRPr lang="fa-IR"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sz="2000"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انتخاب توری مناسب تنها به جنس آن محدود نمی‌شود. برای دستیابی به بهترین عملکرد، بهتر است عوامل زیر نیز بررسی شوند</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نوع ماده معدنی و میزان سختی آن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ظرفیت خط خردایش و دانه‌بندی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میزان رطوبت مواد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اندازه چشمه مورد نیاز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میزان سایش و ضربه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هزینه تعمیرات و نگهداری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r" rtl="1">
              <a:lnSpc>
                <a:spcPct val="107000"/>
              </a:lnSpc>
              <a:spcAft>
                <a:spcPts val="800"/>
              </a:spcAft>
              <a:buSzPts val="1000"/>
              <a:buFont typeface="Symbol" panose="05050102010706020507" pitchFamily="18" charset="2"/>
              <a:buChar char=""/>
              <a:tabLst>
                <a:tab pos="457200" algn="l"/>
              </a:tabLst>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مدت زمان توقف خط تولید هنگام تعویض توری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بررسی این موارد در کنار انتخاب صحیح سایر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قطعات سنگ‌شکن</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و استفاده از قطعات تولیدشده با مواد اولیه استاندارد مانند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فروکروم</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فرومنگنز</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فروسیلیس</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و </a:t>
            </a:r>
            <a:r>
              <a:rPr lang="ar-SA" sz="2000" b="1" dirty="0">
                <a:effectLst/>
                <a:latin typeface="Calibri" panose="020F0502020204030204" pitchFamily="34" charset="0"/>
                <a:ea typeface="Times New Roman" panose="02020603050405020304" pitchFamily="18" charset="0"/>
                <a:cs typeface="Times New Roman" panose="02020603050405020304" pitchFamily="18" charset="0"/>
              </a:rPr>
              <a:t>گرافیت کم سولفور</a:t>
            </a:r>
            <a:r>
              <a:rPr lang="ar-SA" sz="2000" dirty="0">
                <a:effectLst/>
                <a:latin typeface="Calibri" panose="020F0502020204030204" pitchFamily="34" charset="0"/>
                <a:ea typeface="Times New Roman" panose="02020603050405020304" pitchFamily="18" charset="0"/>
                <a:cs typeface="Times New Roman" panose="02020603050405020304" pitchFamily="18" charset="0"/>
              </a:rPr>
              <a:t>، نقش مهمی در افزایش بهره‌وری و کاهش هزینه‌های عملیاتی خواهد داشت</a:t>
            </a:r>
            <a:r>
              <a:rPr lang="en-US" sz="20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6002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9B28CC-12AE-EB44-626A-B0428E5621FE}"/>
              </a:ext>
            </a:extLst>
          </p:cNvPr>
          <p:cNvSpPr txBox="1"/>
          <p:nvPr/>
        </p:nvSpPr>
        <p:spPr>
          <a:xfrm>
            <a:off x="489678" y="857898"/>
            <a:ext cx="11212643" cy="4714111"/>
          </a:xfrm>
          <a:prstGeom prst="rect">
            <a:avLst/>
          </a:prstGeom>
          <a:noFill/>
        </p:spPr>
        <p:txBody>
          <a:bodyPr wrap="square">
            <a:spAutoFit/>
          </a:bodyPr>
          <a:lstStyle/>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آیا امکان استفاده هم‌زمان از هر دو نوع توری وجود دارد؟</a:t>
            </a:r>
            <a:endPar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بله. در بسیاری از خطوط خردایش پیشرفته، بسته به شرایط هر طبقه از سرند، از ترکیب توری فولادی و پلی‌یورتانی استفاده می‌شود. برای مثال، در طبقات ابتدایی که بار ورودی بیشتر و ضربات شدیدتر است، معمولاً توری فولادی نصب می‌شود. در مقابل، در طبقات پایین‌تر که دقت دانه‌بندی اهمیت بیشتری دارد یا مواد مرطوب هستند، توری پلی‌یورتانی عملکرد بهتری ارائه می‌دهد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این ترکیب می‌تواند ضمن افزایش راندمان، هزینه‌های تعمیر و نگهداری را نیز بهینه کند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en-US"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نتیجه‌گیری</a:t>
            </a:r>
            <a:endPar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انتخاب بین </a:t>
            </a:r>
            <a:r>
              <a:rPr lang="ar-SA" b="1" dirty="0">
                <a:effectLst/>
                <a:latin typeface="Calibri" panose="020F0502020204030204" pitchFamily="34" charset="0"/>
                <a:ea typeface="Times New Roman" panose="02020603050405020304" pitchFamily="18" charset="0"/>
                <a:cs typeface="Times New Roman" panose="02020603050405020304" pitchFamily="18" charset="0"/>
              </a:rPr>
              <a:t>توری سرند فولادی یا پلی‌یورتانی</a:t>
            </a:r>
            <a:r>
              <a:rPr lang="ar-SA" dirty="0">
                <a:effectLst/>
                <a:latin typeface="Calibri" panose="020F0502020204030204" pitchFamily="34" charset="0"/>
                <a:ea typeface="Times New Roman" panose="02020603050405020304" pitchFamily="18" charset="0"/>
                <a:cs typeface="Times New Roman" panose="02020603050405020304" pitchFamily="18" charset="0"/>
              </a:rPr>
              <a:t> به شرایط کاری، نوع ماده معدنی، ظرفیت تولید و میزان سایش بستگی دارد. اگر مقاومت در برابر ضربه، قیمت اولیه مناسب و تحمل بار بالا اولویت داشته باشد، توری فولادی گزینه مناسبی خواهد بود. اما اگر کاهش استهلاک، مقاومت سایشی بیشتر، کاهش صدا و عملکرد بهتر در محیط‌های مرطوب مدنظر باشد، توری پلی‌یورتانی انتخاب هوشمندانه‌تری است</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اگر برای انتخاب بهترین توری سرند یا سایر </a:t>
            </a:r>
            <a:r>
              <a:rPr lang="ar-SA" b="1" dirty="0">
                <a:effectLst/>
                <a:latin typeface="Calibri" panose="020F0502020204030204" pitchFamily="34" charset="0"/>
                <a:ea typeface="Times New Roman" panose="02020603050405020304" pitchFamily="18" charset="0"/>
                <a:cs typeface="Times New Roman" panose="02020603050405020304" pitchFamily="18" charset="0"/>
              </a:rPr>
              <a:t>قطعات سنگ‌شکن</a:t>
            </a:r>
            <a:r>
              <a:rPr lang="ar-SA" dirty="0">
                <a:effectLst/>
                <a:latin typeface="Calibri" panose="020F0502020204030204" pitchFamily="34" charset="0"/>
                <a:ea typeface="Times New Roman" panose="02020603050405020304" pitchFamily="18" charset="0"/>
                <a:cs typeface="Times New Roman" panose="02020603050405020304" pitchFamily="18" charset="0"/>
              </a:rPr>
              <a:t> به مشاوره تخصصی نیاز دارید، کارشناسان </a:t>
            </a:r>
            <a:r>
              <a:rPr lang="ar-SA" b="1" u="sng" dirty="0">
                <a:solidFill>
                  <a:srgbClr val="4472C4"/>
                </a:solidFill>
                <a:effectLst/>
                <a:latin typeface="Calibri" panose="020F0502020204030204" pitchFamily="34" charset="0"/>
                <a:ea typeface="Times New Roman" panose="02020603050405020304" pitchFamily="18" charset="0"/>
                <a:cs typeface="Times New Roman" panose="02020603050405020304" pitchFamily="18" charset="0"/>
              </a:rPr>
              <a:t>آوانگارد</a:t>
            </a:r>
            <a:r>
              <a:rPr lang="ar-SA" dirty="0">
                <a:effectLst/>
                <a:latin typeface="Calibri" panose="020F0502020204030204" pitchFamily="34" charset="0"/>
                <a:ea typeface="Times New Roman" panose="02020603050405020304" pitchFamily="18" charset="0"/>
                <a:cs typeface="Times New Roman" panose="02020603050405020304" pitchFamily="18" charset="0"/>
              </a:rPr>
              <a:t> آماده هستند تا با بررسی شرایط خط تولید، مناسب‌ترین راهکار را برای افزایش راندمان و کاهش هزینه‌های بهره‌برداری ارائه دهند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73617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B0F346-2722-E8FE-39EF-161E639C6E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046" y="588364"/>
            <a:ext cx="8521908" cy="5681272"/>
          </a:xfrm>
          <a:prstGeom prst="rect">
            <a:avLst/>
          </a:prstGeom>
        </p:spPr>
      </p:pic>
    </p:spTree>
    <p:extLst>
      <p:ext uri="{BB962C8B-B14F-4D97-AF65-F5344CB8AC3E}">
        <p14:creationId xmlns:p14="http://schemas.microsoft.com/office/powerpoint/2010/main" val="1147723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6F2312-C35F-99C3-7E63-235ABED36560}"/>
              </a:ext>
            </a:extLst>
          </p:cNvPr>
          <p:cNvSpPr txBox="1"/>
          <p:nvPr/>
        </p:nvSpPr>
        <p:spPr>
          <a:xfrm>
            <a:off x="422223" y="304854"/>
            <a:ext cx="11347554" cy="5835572"/>
          </a:xfrm>
          <a:prstGeom prst="rect">
            <a:avLst/>
          </a:prstGeom>
          <a:noFill/>
        </p:spPr>
        <p:txBody>
          <a:bodyPr wrap="square">
            <a:spAutoFit/>
          </a:bodyPr>
          <a:lstStyle/>
          <a:p>
            <a:pPr marL="0" marR="0" algn="r" rtl="1">
              <a:lnSpc>
                <a:spcPct val="107000"/>
              </a:lnSpc>
              <a:spcBef>
                <a:spcPts val="200"/>
              </a:spcBef>
              <a:buNone/>
            </a:pP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سوالات متداول</a:t>
            </a:r>
            <a:endPar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Bef>
                <a:spcPts val="200"/>
              </a:spcBef>
              <a:buNone/>
            </a:pPr>
            <a:r>
              <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۱</a:t>
            </a:r>
            <a:r>
              <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توری سرند فولادی دوام بیشتری دارد یا پلی‌یورتانی؟</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در شرایطی که سایش عامل اصلی خرابی باشد، توری پلی‌یورتانی معمولاً عمر بیشتری دارد. اما در برابر ضربات بسیار شدید، توری فولادی مقاومت مکانیکی بالاتری از خود نشان می‌دهد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۲</a:t>
            </a:r>
            <a:r>
              <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آیا توری پلی‌یورتانی برای معادن شن و ماسه مناسب است؟</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بله. این نوع توری به‌ویژه در معادنی که مواد دارای رطوبت هستند یا احتمال گرفتگی چشمه‌ها وجود دارد، عملکرد بسیار خوبی دارد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۳</a:t>
            </a:r>
            <a:r>
              <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قیمت توری پلی‌یورتانی بیشتر است؟</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بله، قیمت اولیه آن معمولاً از توری فولادی بیشتر است، اما به دلیل طول عمر بالاتر و کاهش دفعات تعویض، در بسیاری از پروژه‌ها هزینه نهایی کمتری ایجاد می‌کند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rtl="1">
              <a:lnSpc>
                <a:spcPct val="107000"/>
              </a:lnSpc>
              <a:spcBef>
                <a:spcPts val="200"/>
              </a:spcBef>
              <a:buNone/>
            </a:pPr>
            <a:r>
              <a:rPr lang="fa-IR"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۴</a:t>
            </a:r>
            <a:r>
              <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 </a:t>
            </a:r>
            <a:r>
              <a:rPr lang="ar-SA"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rPr>
              <a:t>برای معادن با ظرفیت تولید بالا کدام توری پیشنهاد می‌شود؟</a:t>
            </a:r>
            <a:endParaRPr lang="en-US" b="1" dirty="0">
              <a:solidFill>
                <a:srgbClr val="2E74B5"/>
              </a:solidFill>
              <a:effectLst/>
              <a:latin typeface="Calibri Light" panose="020F0302020204030204" pitchFamily="34" charset="0"/>
              <a:ea typeface="Times New Roman" panose="02020603050405020304" pitchFamily="18" charset="0"/>
              <a:cs typeface="B Nazanin" panose="00000400000000000000" pitchFamily="2" charset="-78"/>
            </a:endParaRPr>
          </a:p>
          <a:p>
            <a:pPr marL="0" marR="0" algn="r" rtl="1">
              <a:lnSpc>
                <a:spcPct val="107000"/>
              </a:lnSpc>
              <a:spcAft>
                <a:spcPts val="800"/>
              </a:spcAft>
              <a:buNone/>
            </a:pPr>
            <a:r>
              <a:rPr lang="ar-SA" dirty="0">
                <a:effectLst/>
                <a:latin typeface="Calibri" panose="020F0502020204030204" pitchFamily="34" charset="0"/>
                <a:ea typeface="Times New Roman" panose="02020603050405020304" pitchFamily="18" charset="0"/>
                <a:cs typeface="Times New Roman" panose="02020603050405020304" pitchFamily="18" charset="0"/>
              </a:rPr>
              <a:t>این موضوع به نوع ماده معدنی و شرایط بهره‌برداری بستگی دارد. در بسیاری از خطوط، استفاده ترکیبی از توری فولادی و پلی‌یورتانی بهترین نتیجه را به همراه دارد</a:t>
            </a:r>
            <a:r>
              <a:rPr lang="en-US"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a:lnSpc>
                <a:spcPct val="107000"/>
              </a:lnSpc>
              <a:spcAft>
                <a:spcPts val="800"/>
              </a:spcAft>
              <a:buNone/>
            </a:pPr>
            <a:r>
              <a:rPr lang="en-US" dirty="0">
                <a:effectLst/>
                <a:latin typeface="Segoe UI Emoji" panose="020B0502040204020203" pitchFamily="34" charset="0"/>
                <a:ea typeface="Times New Roman" panose="02020603050405020304" pitchFamily="18" charset="0"/>
                <a:cs typeface="Segoe UI Emoji" panose="020B0502040204020203" pitchFamily="34" charset="0"/>
              </a:rPr>
              <a:t>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marL="0" marR="0" algn="r">
              <a:lnSpc>
                <a:spcPct val="107000"/>
              </a:lnSpc>
              <a:spcAft>
                <a:spcPts val="800"/>
              </a:spcAft>
              <a:buNone/>
            </a:pPr>
            <a:r>
              <a:rPr lang="en-US"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US" dirty="0">
                <a:effectLst/>
                <a:latin typeface="Times New Roman" panose="02020603050405020304" pitchFamily="18" charset="0"/>
                <a:ea typeface="Times New Roman" panose="02020603050405020304" pitchFamily="18" charset="0"/>
                <a:cs typeface="Arial" panose="020B0604020202020204" pitchFamily="34" charset="0"/>
              </a:rPr>
              <a:t> </a:t>
            </a:r>
            <a:r>
              <a:rPr lang="ar-SA" b="1" dirty="0">
                <a:effectLst/>
                <a:latin typeface="Calibri" panose="020F0502020204030204" pitchFamily="34" charset="0"/>
                <a:ea typeface="Times New Roman" panose="02020603050405020304" pitchFamily="18" charset="0"/>
                <a:cs typeface="Times New Roman" panose="02020603050405020304" pitchFamily="18" charset="0"/>
              </a:rPr>
              <a:t>شرکت هلدینگ بازرگانی صنعتی آوانگارد - پیشرو در تأمین و تولید قطعات ریخته گری در خاورمیانه</a:t>
            </a:r>
            <a:r>
              <a:rPr lang="ar-SA" dirty="0">
                <a:effectLst/>
                <a:latin typeface="Calibri" panose="020F0502020204030204" pitchFamily="34" charset="0"/>
                <a:ea typeface="Times New Roman" panose="02020603050405020304" pitchFamily="18" charset="0"/>
                <a:cs typeface="Times New Roman" panose="02020603050405020304" pitchFamily="18" charset="0"/>
              </a:rPr>
              <a:t> </a:t>
            </a:r>
            <a:r>
              <a:rPr lang="en-US" dirty="0">
                <a:effectLst/>
                <a:latin typeface="Segoe UI Emoji" panose="020B0502040204020203" pitchFamily="34" charset="0"/>
                <a:ea typeface="Times New Roman" panose="02020603050405020304" pitchFamily="18" charset="0"/>
                <a:cs typeface="Segoe UI Emoji" panose="020B0502040204020203" pitchFamily="34" charset="0"/>
              </a:rPr>
              <a:t>🌍</a:t>
            </a:r>
            <a:endParaRPr lang="en-US" dirty="0">
              <a:effectLst/>
              <a:latin typeface="Calibri" panose="020F0502020204030204" pitchFamily="34" charset="0"/>
              <a:ea typeface="Calibri" panose="020F0502020204030204" pitchFamily="34" charset="0"/>
              <a:cs typeface="Arial" panose="020B0604020202020204" pitchFamily="34" charset="0"/>
            </a:endParaRPr>
          </a:p>
          <a:p>
            <a:pPr algn="r">
              <a:buNone/>
            </a:pPr>
            <a:r>
              <a:rPr lang="en-US"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US" dirty="0">
                <a:effectLst/>
                <a:latin typeface="Times New Roman" panose="02020603050405020304" pitchFamily="18" charset="0"/>
                <a:ea typeface="Times New Roman" panose="02020603050405020304" pitchFamily="18" charset="0"/>
              </a:rPr>
              <a:t> </a:t>
            </a:r>
            <a:r>
              <a:rPr lang="ar-SA" b="1" dirty="0">
                <a:effectLst/>
                <a:latin typeface="Times New Roman" panose="02020603050405020304" pitchFamily="18" charset="0"/>
                <a:ea typeface="Times New Roman" panose="02020603050405020304" pitchFamily="18" charset="0"/>
              </a:rPr>
              <a:t>شماره تماس</a:t>
            </a:r>
            <a:r>
              <a:rPr lang="en-US" b="1" dirty="0">
                <a:effectLst/>
                <a:latin typeface="Times New Roman" panose="02020603050405020304" pitchFamily="18" charset="0"/>
                <a:ea typeface="Times New Roman" panose="02020603050405020304" pitchFamily="18" charset="0"/>
              </a:rPr>
              <a:t>:</a:t>
            </a:r>
            <a:r>
              <a:rPr lang="en-US" dirty="0">
                <a:effectLst/>
                <a:latin typeface="Times New Roman" panose="02020603050405020304" pitchFamily="18" charset="0"/>
                <a:ea typeface="Times New Roman" panose="02020603050405020304" pitchFamily="18" charset="0"/>
              </a:rPr>
              <a:t>  00989120228576 </a:t>
            </a:r>
            <a:br>
              <a:rPr lang="en-US" dirty="0">
                <a:effectLst/>
                <a:latin typeface="Times New Roman" panose="02020603050405020304" pitchFamily="18" charset="0"/>
                <a:ea typeface="Times New Roman" panose="02020603050405020304" pitchFamily="18" charset="0"/>
              </a:rPr>
            </a:br>
            <a:r>
              <a:rPr lang="en-US" dirty="0">
                <a:effectLst/>
                <a:latin typeface="Segoe UI Emoji" panose="020B0502040204020203" pitchFamily="34" charset="0"/>
                <a:ea typeface="Times New Roman" panose="02020603050405020304" pitchFamily="18" charset="0"/>
                <a:cs typeface="Segoe UI Emoji" panose="020B0502040204020203" pitchFamily="34" charset="0"/>
              </a:rPr>
              <a:t>🌐</a:t>
            </a:r>
            <a:r>
              <a:rPr lang="en-US" dirty="0">
                <a:effectLst/>
                <a:latin typeface="Times New Roman" panose="02020603050405020304" pitchFamily="18" charset="0"/>
                <a:ea typeface="Times New Roman" panose="02020603050405020304" pitchFamily="18" charset="0"/>
              </a:rPr>
              <a:t> </a:t>
            </a:r>
            <a:r>
              <a:rPr lang="ar-SA" b="1" dirty="0">
                <a:effectLst/>
                <a:latin typeface="Times New Roman" panose="02020603050405020304" pitchFamily="18" charset="0"/>
                <a:ea typeface="Times New Roman" panose="02020603050405020304" pitchFamily="18" charset="0"/>
              </a:rPr>
              <a:t>وب سایت</a:t>
            </a:r>
            <a:r>
              <a:rPr lang="en-US" b="1"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 </a:t>
            </a:r>
            <a:r>
              <a:rPr lang="en-US" dirty="0">
                <a:solidFill>
                  <a:srgbClr val="0000FF"/>
                </a:solidFill>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hlinkClick r:id="rId2"/>
              </a:rPr>
              <a:t>Avangardholding.com</a:t>
            </a:r>
            <a:endParaRPr lang="en-US" dirty="0"/>
          </a:p>
        </p:txBody>
      </p:sp>
    </p:spTree>
    <p:extLst>
      <p:ext uri="{BB962C8B-B14F-4D97-AF65-F5344CB8AC3E}">
        <p14:creationId xmlns:p14="http://schemas.microsoft.com/office/powerpoint/2010/main" val="27243104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1365</Words>
  <Application>Microsoft Office PowerPoint</Application>
  <PresentationFormat>Widescreen</PresentationFormat>
  <Paragraphs>101</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Segoe UI Emoji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Lenovo</dc:creator>
  <cp:lastModifiedBy>Lenovo</cp:lastModifiedBy>
  <cp:revision>2</cp:revision>
  <dcterms:created xsi:type="dcterms:W3CDTF">2026-07-21T07:20:56Z</dcterms:created>
  <dcterms:modified xsi:type="dcterms:W3CDTF">2026-07-21T07:27:54Z</dcterms:modified>
</cp:coreProperties>
</file>