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80" r:id="rId6"/>
    <p:sldId id="260" r:id="rId7"/>
    <p:sldId id="261" r:id="rId8"/>
    <p:sldId id="262" r:id="rId9"/>
    <p:sldId id="263" r:id="rId10"/>
    <p:sldId id="264" r:id="rId11"/>
    <p:sldId id="265" r:id="rId12"/>
    <p:sldId id="266" r:id="rId13"/>
    <p:sldId id="267" r:id="rId14"/>
    <p:sldId id="282" r:id="rId15"/>
    <p:sldId id="268" r:id="rId16"/>
    <p:sldId id="269" r:id="rId17"/>
    <p:sldId id="270" r:id="rId18"/>
    <p:sldId id="271" r:id="rId19"/>
    <p:sldId id="273" r:id="rId20"/>
    <p:sldId id="272" r:id="rId21"/>
    <p:sldId id="281" r:id="rId22"/>
    <p:sldId id="274" r:id="rId23"/>
    <p:sldId id="275" r:id="rId24"/>
    <p:sldId id="276" r:id="rId25"/>
    <p:sldId id="277" r:id="rId26"/>
    <p:sldId id="278" r:id="rId27"/>
    <p:sldId id="27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40578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226920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14081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37029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4549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869447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19751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348927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5201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9121A5-5045-4D24-8CAC-53F86A58BECE}"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2493143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9121A5-5045-4D24-8CAC-53F86A58BECE}"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48281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9121A5-5045-4D24-8CAC-53F86A58BECE}" type="datetimeFigureOut">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4233508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9121A5-5045-4D24-8CAC-53F86A58BECE}" type="datetimeFigureOut">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68892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9121A5-5045-4D24-8CAC-53F86A58BECE}" type="datetimeFigureOut">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2491299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9121A5-5045-4D24-8CAC-53F86A58BECE}"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FB730-16EB-4DE6-949D-9DF08A56427D}" type="slidenum">
              <a:rPr lang="en-US" smtClean="0"/>
              <a:t>‹#›</a:t>
            </a:fld>
            <a:endParaRPr lang="en-US"/>
          </a:p>
        </p:txBody>
      </p:sp>
    </p:spTree>
    <p:extLst>
      <p:ext uri="{BB962C8B-B14F-4D97-AF65-F5344CB8AC3E}">
        <p14:creationId xmlns:p14="http://schemas.microsoft.com/office/powerpoint/2010/main" val="35341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DFB730-16EB-4DE6-949D-9DF08A56427D}" type="slidenum">
              <a:rPr lang="en-US" smtClean="0"/>
              <a:t>‹#›</a:t>
            </a:fld>
            <a:endParaRPr lang="en-US"/>
          </a:p>
        </p:txBody>
      </p:sp>
      <p:sp>
        <p:nvSpPr>
          <p:cNvPr id="5" name="Date Placeholder 4"/>
          <p:cNvSpPr>
            <a:spLocks noGrp="1"/>
          </p:cNvSpPr>
          <p:nvPr>
            <p:ph type="dt" sz="half" idx="10"/>
          </p:nvPr>
        </p:nvSpPr>
        <p:spPr/>
        <p:txBody>
          <a:bodyPr/>
          <a:lstStyle/>
          <a:p>
            <a:fld id="{FF9121A5-5045-4D24-8CAC-53F86A58BECE}" type="datetimeFigureOut">
              <a:rPr lang="en-US" smtClean="0"/>
              <a:t>4/15/2025</a:t>
            </a:fld>
            <a:endParaRPr lang="en-US"/>
          </a:p>
        </p:txBody>
      </p:sp>
    </p:spTree>
    <p:extLst>
      <p:ext uri="{BB962C8B-B14F-4D97-AF65-F5344CB8AC3E}">
        <p14:creationId xmlns:p14="http://schemas.microsoft.com/office/powerpoint/2010/main" val="23723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9121A5-5045-4D24-8CAC-53F86A58BECE}" type="datetimeFigureOut">
              <a:rPr lang="en-US" smtClean="0"/>
              <a:t>4/15/2025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EDFB730-16EB-4DE6-949D-9DF08A56427D}" type="slidenum">
              <a:rPr lang="en-US" smtClean="0"/>
              <a:t>‹#›</a:t>
            </a:fld>
            <a:endParaRPr lang="en-US"/>
          </a:p>
        </p:txBody>
      </p:sp>
    </p:spTree>
    <p:extLst>
      <p:ext uri="{BB962C8B-B14F-4D97-AF65-F5344CB8AC3E}">
        <p14:creationId xmlns:p14="http://schemas.microsoft.com/office/powerpoint/2010/main" val="16920158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fa.wikipedia.org/wiki/%DA%86%D8%AF%D9%86"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6EBFB22-0C5B-9015-3020-20D660E800BA}"/>
              </a:ext>
            </a:extLst>
          </p:cNvPr>
          <p:cNvSpPr txBox="1"/>
          <p:nvPr/>
        </p:nvSpPr>
        <p:spPr>
          <a:xfrm>
            <a:off x="1036983" y="6081241"/>
            <a:ext cx="6102626" cy="374077"/>
          </a:xfrm>
          <a:prstGeom prst="rect">
            <a:avLst/>
          </a:prstGeom>
          <a:noFill/>
        </p:spPr>
        <p:txBody>
          <a:bodyPr wrap="square">
            <a:spAutoFit/>
          </a:bodyPr>
          <a:lstStyle/>
          <a:p>
            <a:pPr marL="0" marR="0" algn="r" rtl="1">
              <a:lnSpc>
                <a:spcPct val="107000"/>
              </a:lnSpc>
              <a:spcBef>
                <a:spcPts val="1200"/>
              </a:spcBef>
              <a:spcAft>
                <a:spcPts val="0"/>
              </a:spcAft>
            </a:pPr>
            <a:r>
              <a:rPr lang="ar-SA" sz="1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نکاتی در مورد آموزش ریخته گری چدن</a:t>
            </a:r>
            <a:endParaRPr lang="en-US" sz="1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B2E50B8-D410-5690-73BD-C9993A15F6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3380" y="915229"/>
            <a:ext cx="6667500" cy="4762500"/>
          </a:xfrm>
          <a:prstGeom prst="rect">
            <a:avLst/>
          </a:prstGeom>
        </p:spPr>
      </p:pic>
    </p:spTree>
    <p:extLst>
      <p:ext uri="{BB962C8B-B14F-4D97-AF65-F5344CB8AC3E}">
        <p14:creationId xmlns:p14="http://schemas.microsoft.com/office/powerpoint/2010/main" val="3445292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BCC502-9498-94E6-5284-FD029E98360D}"/>
              </a:ext>
            </a:extLst>
          </p:cNvPr>
          <p:cNvSpPr txBox="1"/>
          <p:nvPr/>
        </p:nvSpPr>
        <p:spPr>
          <a:xfrm>
            <a:off x="-185530" y="112051"/>
            <a:ext cx="9644269" cy="6745949"/>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8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لاست فوم</a:t>
            </a:r>
            <a:r>
              <a:rPr lang="en-US" sz="1800" b="1" kern="100" dirty="0">
                <a:effectLst/>
                <a:latin typeface="Times New Roman" panose="02020603050405020304" pitchFamily="18" charset="0"/>
                <a:ea typeface="Times New Roman" panose="02020603050405020304" pitchFamily="18" charset="0"/>
                <a:cs typeface="B Nazanin" panose="00000400000000000000" pitchFamily="2" charset="-78"/>
              </a:rPr>
              <a:t> (Lost-Foam Casting)</a:t>
            </a:r>
            <a:endParaRPr lang="en-US" sz="18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ریخته گری چدن به روش لاست فوم یک فرآیند جدیدتر است که در آن به جای موم از فوم پلی استایرن استفاده می شود. این روش مشابه ریخته گری دقیق است، اما از فوم استفاده می شود که به سرعت بخار شده و از بین می رود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الگوی فوم از جنس پلی استایرن ساخته می شود و سپس با یک (</a:t>
            </a:r>
            <a:r>
              <a:rPr lang="ar-SA"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پوشان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پوشش نسوز پوشانده می شود. این الگو پس از خشک شدن در ماسه قرار می گیرد. بعد از آنکه فلز مذاب به قالب وارد می شود، فوم تبخیر شده و فضای آن پر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تولید قطعات با پیچیدگی بالا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ماشین آلات کشاورزی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تجهیزات صنعت راه آهن</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دقت بالا و هزینه تولید کمتر نسبت به ریخته گری دقیق</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امکان تولید قطعات پیچیده و با دقت بالا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کاهش ضایعات و کاهش هزینه تمام شده</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آسیب پذیری بالای الگوی فوم</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تخلخل در ریخته گری به دلیل تبخیر فوم</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9691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86FF97-974A-37C7-FFCF-EF5EBA94AC5F}"/>
              </a:ext>
            </a:extLst>
          </p:cNvPr>
          <p:cNvSpPr txBox="1"/>
          <p:nvPr/>
        </p:nvSpPr>
        <p:spPr>
          <a:xfrm>
            <a:off x="132522" y="112051"/>
            <a:ext cx="9153939" cy="6745949"/>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8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با قالب دائم</a:t>
            </a:r>
            <a:r>
              <a:rPr lang="en-US" sz="1800" b="1" kern="100" dirty="0">
                <a:effectLst/>
                <a:latin typeface="Times New Roman" panose="02020603050405020304" pitchFamily="18" charset="0"/>
                <a:ea typeface="Times New Roman" panose="02020603050405020304" pitchFamily="18" charset="0"/>
                <a:cs typeface="B Nazanin" panose="00000400000000000000" pitchFamily="2" charset="-78"/>
              </a:rPr>
              <a:t> (Die Casting)</a:t>
            </a:r>
            <a:endParaRPr lang="en-US" sz="18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این روش از قالب های دائمی (معمولاً فلزی یا گرافیتی) استفاده می شود که عمر طولانی دارند. این روش معمولاً برای تولید قطعات با ضخامت یکنواخت و تعداد زیاد به کار می رود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ریخته گری با قالب دائم، مواد مذاب تحت فشار بالا وارد قالب می شود و پس از </a:t>
            </a:r>
            <a:r>
              <a:rPr lang="ar-SA"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انجماد</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قطعه تولید می شود. این فرآیند معمولاً برای تولید قطعاتی که کیفیت سطح بالا و دقت ابعادی بالا می طلبند، استفاده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خودروسازی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صنایع </a:t>
            </a:r>
            <a:r>
              <a:rPr lang="fa-IR"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ماشین و قالب </a:t>
            </a:r>
            <a:endParaRPr lang="en-US" sz="1600" dirty="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پیچیده با دقت بالا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صنایع نفت و گاز</a:t>
            </a:r>
            <a:endParaRPr lang="en-US" sz="1600" dirty="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تولید سریع و اقتصادی در تعداد زیاد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دقت ابعادی بالا و کیفیت سطح خوب</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نیاز به سرمایه گذاری اولیه بالا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محدودیت در تولید قطعات با ابعاد بسیار بزرگ</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8236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3FCA83-D798-5792-1561-5495E7B765BF}"/>
              </a:ext>
            </a:extLst>
          </p:cNvPr>
          <p:cNvSpPr txBox="1"/>
          <p:nvPr/>
        </p:nvSpPr>
        <p:spPr>
          <a:xfrm>
            <a:off x="1" y="0"/>
            <a:ext cx="9538252" cy="6881499"/>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20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ریخته گری گریز از مرکز</a:t>
            </a:r>
            <a:r>
              <a:rPr lang="en-US" sz="2000" b="1" kern="100" dirty="0">
                <a:effectLst/>
                <a:latin typeface="Times New Roman" panose="02020603050405020304" pitchFamily="18" charset="0"/>
                <a:ea typeface="Times New Roman" panose="02020603050405020304" pitchFamily="18" charset="0"/>
                <a:cs typeface="B Nazanin" panose="00000400000000000000" pitchFamily="2" charset="-78"/>
              </a:rPr>
              <a:t> (Centrifugal Casting)</a:t>
            </a:r>
            <a:endParaRPr lang="en-US" sz="18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ریخته گری گریز از مرکز یک روش خاص است که در آن قالب به سرعت می چرخد و نیروی گریز از مرکز برای توزیع مواد مذاب به دیواره های قالب استفاده می شود. این روش عمدتاً برای تولید قطعات لوله ای و استوانه ای به کار می رود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این فرآیند، قالب فلزی یا گرافیتی به طور عمودی در حال چرخش است و فلز مذاب به داخل قالب پر می شود. نیروی گریز از مرکز موجب می شود که مواد مذاب به طور یکنواخت و به عمق قالب رفته و لایه های خارجی به طور متمرکز تر و محکم تر شوند. این روش بیشتر برای تولید لوله های چدنی، سیلندرها و رینگ های چدنی کاربرد دارد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لوله های چدنی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رینگ ها و سیلندرهای موتور</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با دیواره ضخیم و استوانه ای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یکنواختی بالای توزیع مواد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کاهش تخلخل در قطعات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امکان تولید قطعات با کیفیت سطحی عالی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مناسب برای تولید قطعات با اشکال خاص</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نیاز به تجهیزات گریز از مرکز گران قیمت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محدودیت در ابعاد و اندازه قطعات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6751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4838E8-0FBF-4E29-7197-AC074E1EED54}"/>
              </a:ext>
            </a:extLst>
          </p:cNvPr>
          <p:cNvSpPr txBox="1"/>
          <p:nvPr/>
        </p:nvSpPr>
        <p:spPr>
          <a:xfrm>
            <a:off x="543339" y="480500"/>
            <a:ext cx="8504582" cy="5896999"/>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4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ریخته گری در خلاء</a:t>
            </a:r>
            <a:r>
              <a:rPr lang="en-US" sz="1400" b="1" kern="100" dirty="0">
                <a:effectLst/>
                <a:latin typeface="Times New Roman" panose="02020603050405020304" pitchFamily="18" charset="0"/>
                <a:ea typeface="Times New Roman" panose="02020603050405020304" pitchFamily="18" charset="0"/>
                <a:cs typeface="B Nazanin" panose="00000400000000000000" pitchFamily="2" charset="-78"/>
              </a:rPr>
              <a:t> (Vacuum Casting)</a:t>
            </a:r>
            <a:endParaRPr lang="en-US" sz="14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ریخته گری در خلاء فرآیندی است که در آن مواد مذاب در یک محیط خلاء ریخته می شوند تا از انجماد سریع تر و از بین رفتن گازهای موجود در مواد جلوگیری شود. این روش معمولاً برای قطعاتی که نیاز به ویژگی های خاصی مانند مقاومت بالا به دما و فشار دارند، استفاده می شود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در این روش، قالب تحت فشار منفی یا خلاء قرار می گیرد و مواد مذاب وارد قالب می شوند. این شرایط باعث می شود که هیچ گازی در قالب باقی نماند و قطعه نهایی با ویژگی های فیزیکی و مکانیکی بالا تولید شود. این روش بیشتر در صنایع حساس مانند هوافضا و پزشکی کاربرد دارد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قطعات صنعتی حساس به فشار</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قطعات هوافضا و هواپیما</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تجهیزات پزشکی</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کیفیت بالای قطعات و کاهش گازهای حبس شده در قطعه</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افزایش دقت ابعادی</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سطح صاف تر و مقاوم تر نسبت به سایر روش ها</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هزینه های بالای تولید</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نیاز به تجهیزات پیشرفته و پرهزینه</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محدودیت در اندازه قطعات</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6835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9079862-2C54-EEF6-1768-8C89ECDB8E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522" y="1073426"/>
            <a:ext cx="8946120" cy="4100305"/>
          </a:xfrm>
          <a:prstGeom prst="rect">
            <a:avLst/>
          </a:prstGeom>
        </p:spPr>
      </p:pic>
    </p:spTree>
    <p:extLst>
      <p:ext uri="{BB962C8B-B14F-4D97-AF65-F5344CB8AC3E}">
        <p14:creationId xmlns:p14="http://schemas.microsoft.com/office/powerpoint/2010/main" val="3681234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C585602-D949-284D-1EF9-15E6A33489D1}"/>
              </a:ext>
            </a:extLst>
          </p:cNvPr>
          <p:cNvSpPr txBox="1"/>
          <p:nvPr/>
        </p:nvSpPr>
        <p:spPr>
          <a:xfrm>
            <a:off x="265044" y="808382"/>
            <a:ext cx="9471991" cy="5612690"/>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5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ریخته گری با قالب پوسته ای</a:t>
            </a:r>
            <a:r>
              <a:rPr lang="en-US" sz="1500" b="1" kern="100" dirty="0">
                <a:effectLst/>
                <a:latin typeface="Times New Roman" panose="02020603050405020304" pitchFamily="18" charset="0"/>
                <a:ea typeface="Times New Roman" panose="02020603050405020304" pitchFamily="18" charset="0"/>
                <a:cs typeface="B Nazanin" panose="00000400000000000000" pitchFamily="2" charset="-78"/>
              </a:rPr>
              <a:t> (Shell Mold Casting)</a:t>
            </a:r>
            <a:endParaRPr lang="en-US" sz="15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ریخته گری با قالب پوسته ای یکی از روش های پیشرفته ریخته گری است که در آن از یک قالب موقت استفاده می شود که با پوشش نسوز مخصوص پوشانده می شود. این روش دقت بالایی در تولید قطعات پیچیده دارد و بیشتر در تولید قطعات دقیق و با جزئیات زیاد کاربرد دارد</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در این فرآیند، ابتدا مدل قطعه از جنس فلز یا پلاستیک در واحد </a:t>
            </a:r>
            <a:r>
              <a:rPr lang="ar-SA" sz="15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مدلسازی </a:t>
            </a: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ساخته می شود. سپس، این مدل به یک لایه نسوز و مقاوم پوشانده می شود. این پوشش به تدریج ضخیم تر می شود تا قالبی مستحکم و مقاوم در برابر دمای بالا ایجاد کند. سپس قالب گرم می شود و مواد مذاب به داخل آن ریخته می شود. بعد از سرد شدن و انجماد، قالب برداشته می شود و قطعه نهایی به دست می آید</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قطعات دقیق با جزئیات بالا</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قطعات هوافضا و پزشکی</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ابزارآلات صنعتی و قطعات پیچیده</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دقت بالا در ابعاد قطعه</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امکان تولید قطعات با جزئیات دقیق</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کیفیت سطحی عالی و پرداخت کم</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هزینه بالای تولید</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نیاز به زمان بیشتری برای ساخت قالب</a:t>
            </a:r>
            <a:endParaRPr lang="en-US" sz="15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56527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B01E40-4EA2-DF6C-CDEF-C5728B567B61}"/>
              </a:ext>
            </a:extLst>
          </p:cNvPr>
          <p:cNvSpPr txBox="1"/>
          <p:nvPr/>
        </p:nvSpPr>
        <p:spPr>
          <a:xfrm>
            <a:off x="569843" y="755374"/>
            <a:ext cx="8743122" cy="5715283"/>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5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ریخته گری تحت فشار</a:t>
            </a:r>
            <a:r>
              <a:rPr lang="en-US" sz="1500" b="1" kern="100" dirty="0">
                <a:effectLst/>
                <a:latin typeface="Times New Roman" panose="02020603050405020304" pitchFamily="18" charset="0"/>
                <a:ea typeface="Times New Roman" panose="02020603050405020304" pitchFamily="18" charset="0"/>
                <a:cs typeface="B Nazanin" panose="00000400000000000000" pitchFamily="2" charset="-78"/>
              </a:rPr>
              <a:t> (Pressure Die Casting)</a:t>
            </a:r>
            <a:endParaRPr lang="en-US" sz="15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ریخته گری تحت فشار روشی است که در آن فلز مذاب تحت فشار بالا وارد قالب می شود تا از دقت بالا و سرعت تولید قطعات اطمینان حاصل شود. این روش معمولاً برای تولید قطعات فلزی دقیق و با ضخامت کم استفاده می شود</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در این فرآیند، فلز مذاب با فشار بسیار بالا وارد قالب می شود. این فشار موجب می شود که فلز به طور یکنواخت در تمامی بخش های قالب پر شده و قطعه نهایی با دقت بالایی شکل گیرد. این روش به ویژه برای تولید قطعات با تیراژ بالا و هزینه پایین مفید است</a:t>
            </a:r>
            <a:r>
              <a:rPr lang="en-US" sz="15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قطعات خودرو</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قطعات الکترونیکی</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قطعات ماشین آلات صنعتی</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سرعت بالا در تولید</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دقت ابعادی بالا و کیفیت سطح خوب</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امکان تولید قطعات با ضخامت کم</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5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5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نیاز به تجهیزات گران قیمت</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مناسب برای قطعات با طراحی ساده</a:t>
            </a:r>
            <a:endParaRPr lang="en-US" sz="15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500" dirty="0">
                <a:effectLst/>
                <a:latin typeface="Calibri" panose="020F0502020204030204" pitchFamily="34" charset="0"/>
                <a:ea typeface="Times New Roman" panose="02020603050405020304" pitchFamily="18" charset="0"/>
                <a:cs typeface="Times New Roman" panose="02020603050405020304" pitchFamily="18" charset="0"/>
              </a:rPr>
              <a:t>محدودیت در اندازه و نوع قطعات</a:t>
            </a:r>
            <a:endParaRPr lang="en-US" sz="15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1047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F82190-ACA1-5F58-045A-2FE90FEF2DBE}"/>
              </a:ext>
            </a:extLst>
          </p:cNvPr>
          <p:cNvSpPr txBox="1"/>
          <p:nvPr/>
        </p:nvSpPr>
        <p:spPr>
          <a:xfrm>
            <a:off x="477078" y="187728"/>
            <a:ext cx="8690113" cy="6482544"/>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20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ریخته گری داغ</a:t>
            </a:r>
            <a:r>
              <a:rPr lang="en-US" sz="2000" b="1" kern="100" dirty="0">
                <a:effectLst/>
                <a:latin typeface="Times New Roman" panose="02020603050405020304" pitchFamily="18" charset="0"/>
                <a:ea typeface="Times New Roman" panose="02020603050405020304" pitchFamily="18" charset="0"/>
                <a:cs typeface="B Nazanin" panose="00000400000000000000" pitchFamily="2" charset="-78"/>
              </a:rPr>
              <a:t> (Hot Chamber Die Casting)</a:t>
            </a:r>
            <a:endParaRPr lang="en-US" sz="18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ریخته گری داغ یک نوع خاص از ریخته گری تحت فشار است که در آن دستگاه ریخته گری و محفظه مذاب همیشه در دمای بالا نگه داشته می شود. این روش برای فلزات غیرآهنی مانند آلومینیوم و روی مناسب تر است، اما در موارد خاصی برای چدن نیز استفاده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این روش، محفظه مذاب و قالب در دمای بالا نگه داشته می شوند و مواد مذاب تحت فشار به داخل قالب هدایت می شود. این فرآیند به طور ویژه برای تولید قطعات با جزئیات بالا و تولید در حجم زیاد کاربرد دارد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آلومینیومی و رویی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خودرو</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الکترونیکی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سرعت بالا در تولید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دقت ابعادی بالا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مناسب برای تولید قطعات با ضخامت کم</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هزینه بالا برای تجهیزات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محدودیت در تولید قطعات چدنی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134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63B205-FF5D-71D6-D95F-D14EE31A92E3}"/>
              </a:ext>
            </a:extLst>
          </p:cNvPr>
          <p:cNvSpPr txBox="1"/>
          <p:nvPr/>
        </p:nvSpPr>
        <p:spPr>
          <a:xfrm>
            <a:off x="1166191" y="488494"/>
            <a:ext cx="7656443" cy="6083588"/>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2000" b="1" kern="100" dirty="0">
                <a:effectLst/>
                <a:latin typeface="B Nazanin" panose="00000400000000000000" pitchFamily="2" charset="-78"/>
                <a:ea typeface="Times New Roman" panose="02020603050405020304" pitchFamily="18" charset="0"/>
                <a:cs typeface="Times New Roman" panose="02020603050405020304" pitchFamily="18" charset="0"/>
              </a:rPr>
              <a:t>ریخته گری چدن به روش ریخته گری با قالب گرافیتی</a:t>
            </a:r>
            <a:r>
              <a:rPr lang="en-US" sz="2000" b="1" kern="100" dirty="0">
                <a:effectLst/>
                <a:latin typeface="Times New Roman" panose="02020603050405020304" pitchFamily="18" charset="0"/>
                <a:ea typeface="Times New Roman" panose="02020603050405020304" pitchFamily="18" charset="0"/>
                <a:cs typeface="B Nazanin" panose="00000400000000000000" pitchFamily="2" charset="-78"/>
              </a:rPr>
              <a:t> (Graphite Mold Casting)</a:t>
            </a:r>
            <a:endParaRPr lang="en-US" sz="18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این روش، از قالب های گرافیتی برای ریخته گری استفاده می شود. گرافیت به دلیل خصوصیات گرمایی و توانایی مقاومت در برابر دمای بالا انتخاب می شود. این روش معمولاً برای تولید قطعات کوچک و دقیق مناسب است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این فرآیند، مواد مذاب به داخل قالب گرافیتی ریخته می شود و به دلیل رسانایی حرارتی بالای گرافیت، دما به سرعت کاهش می یابد و قطعه نهایی شکل می گیرد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الکترونیکی دقیق</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صنعتی با جزئیات بالا</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قطعات آزمایشگاهی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کیفیت بالا و دقت ابعادی عالی</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هزینه پایین برای تولید قطعات کوچک</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محدودیت در اندازه قطعات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استفاده محدود در برخی فلزات خاص</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0163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B2F3984-D253-3980-5D97-9028B18A0F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817" y="1192696"/>
            <a:ext cx="8425671" cy="3861766"/>
          </a:xfrm>
          <a:prstGeom prst="rect">
            <a:avLst/>
          </a:prstGeom>
        </p:spPr>
      </p:pic>
    </p:spTree>
    <p:extLst>
      <p:ext uri="{BB962C8B-B14F-4D97-AF65-F5344CB8AC3E}">
        <p14:creationId xmlns:p14="http://schemas.microsoft.com/office/powerpoint/2010/main" val="198872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81E0CF-5C3B-DAC3-4F4B-D6FBB55BBC85}"/>
              </a:ext>
            </a:extLst>
          </p:cNvPr>
          <p:cNvSpPr txBox="1"/>
          <p:nvPr/>
        </p:nvSpPr>
        <p:spPr>
          <a:xfrm>
            <a:off x="596348" y="885771"/>
            <a:ext cx="8782878" cy="5086457"/>
          </a:xfrm>
          <a:prstGeom prst="rect">
            <a:avLst/>
          </a:prstGeom>
          <a:noFill/>
        </p:spPr>
        <p:txBody>
          <a:bodyPr wrap="square">
            <a:spAutoFit/>
          </a:bodyPr>
          <a:lstStyle/>
          <a:p>
            <a:pPr marL="0" marR="0" algn="r" rtl="1">
              <a:lnSpc>
                <a:spcPct val="107000"/>
              </a:lnSpc>
              <a:spcBef>
                <a:spcPts val="1200"/>
              </a:spcBef>
              <a:spcAft>
                <a:spcPts val="0"/>
              </a:spcAft>
            </a:pPr>
            <a:r>
              <a:rPr lang="ar-SA" sz="2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نکاتی در مورد آموزش ریخته گری چدن</a:t>
            </a:r>
            <a:endParaRPr lang="en-US" sz="2800" b="1" kern="0"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r" rtl="1">
              <a:lnSpc>
                <a:spcPct val="107000"/>
              </a:lnSpc>
              <a:spcBef>
                <a:spcPts val="0"/>
              </a:spcBef>
              <a:spcAft>
                <a:spcPts val="800"/>
              </a:spcAft>
            </a:pP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ریخته گری</a:t>
            </a:r>
            <a:r>
              <a:rPr lang="fa-IR" sz="1800" dirty="0">
                <a:effectLst/>
                <a:latin typeface="Calibri" panose="020F0502020204030204" pitchFamily="34" charset="0"/>
                <a:ea typeface="Calibri" panose="020F0502020204030204" pitchFamily="34" charset="0"/>
                <a:cs typeface="Arial" panose="020B0604020202020204" pitchFamily="34" charset="0"/>
              </a:rPr>
              <a:t> چدن به عنوان یکی از پایه ای ترین فرآیندهای تولید قطعات صنعتی، نقش بسیار مهمی در صنایع مختلف از جمله معدن،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سنگ شکن و راهسازی</a:t>
            </a:r>
            <a:r>
              <a:rPr lang="fa-IR" sz="1800" dirty="0">
                <a:effectLst/>
                <a:latin typeface="Calibri" panose="020F0502020204030204" pitchFamily="34" charset="0"/>
                <a:ea typeface="Calibri" panose="020F0502020204030204" pitchFamily="34" charset="0"/>
                <a:cs typeface="Arial" panose="020B0604020202020204" pitchFamily="34" charset="0"/>
              </a:rPr>
              <a:t>، خودروسازی و ماشین آلات سنگین ایفا می کند. در این فرآیند، فلز </a:t>
            </a:r>
            <a:r>
              <a:rPr lang="fa-IR" sz="1800" b="1" u="sng" dirty="0">
                <a:solidFill>
                  <a:srgbClr val="0563C1"/>
                </a:solidFill>
                <a:effectLst/>
                <a:highlight>
                  <a:srgbClr val="FFFF00"/>
                </a:highlight>
                <a:latin typeface="Calibri" panose="020F0502020204030204" pitchFamily="34" charset="0"/>
                <a:ea typeface="Calibri" panose="020F0502020204030204" pitchFamily="34" charset="0"/>
                <a:cs typeface="Arial" panose="020B0604020202020204" pitchFamily="34" charset="0"/>
                <a:hlinkClick r:id="rId2"/>
              </a:rPr>
              <a:t>چدن</a:t>
            </a:r>
            <a:r>
              <a:rPr lang="fa-IR" sz="1800" dirty="0">
                <a:effectLst/>
                <a:latin typeface="Calibri" panose="020F0502020204030204" pitchFamily="34" charset="0"/>
                <a:ea typeface="Calibri" panose="020F0502020204030204" pitchFamily="34" charset="0"/>
                <a:cs typeface="Arial" panose="020B0604020202020204" pitchFamily="34" charset="0"/>
              </a:rPr>
              <a:t> پس از ذوب شدن</a:t>
            </a:r>
            <a:r>
              <a:rPr lang="en-US" sz="1800" dirty="0">
                <a:effectLst/>
                <a:latin typeface="Calibri" panose="020F0502020204030204" pitchFamily="34" charset="0"/>
                <a:ea typeface="Calibri" panose="020F0502020204030204" pitchFamily="34" charset="0"/>
                <a:cs typeface="Arial" panose="020B0604020202020204" pitchFamily="34" charset="0"/>
              </a:rPr>
              <a:t> (Melting) </a:t>
            </a:r>
            <a:r>
              <a:rPr lang="fa-IR" sz="1800" dirty="0">
                <a:effectLst/>
                <a:latin typeface="Calibri" panose="020F0502020204030204" pitchFamily="34" charset="0"/>
                <a:ea typeface="Calibri" panose="020F0502020204030204" pitchFamily="34" charset="0"/>
                <a:cs typeface="Arial" panose="020B0604020202020204" pitchFamily="34" charset="0"/>
              </a:rPr>
              <a:t>در دمای مناسب، در قالب هایی با طراحی خاص</a:t>
            </a:r>
            <a:r>
              <a:rPr lang="en-US" sz="1800" dirty="0">
                <a:effectLst/>
                <a:latin typeface="Calibri" panose="020F0502020204030204" pitchFamily="34" charset="0"/>
                <a:ea typeface="Calibri" panose="020F0502020204030204" pitchFamily="34" charset="0"/>
                <a:cs typeface="Arial" panose="020B0604020202020204" pitchFamily="34" charset="0"/>
              </a:rPr>
              <a:t> (Mold Design) </a:t>
            </a:r>
            <a:r>
              <a:rPr lang="fa-IR" sz="1800" dirty="0">
                <a:effectLst/>
                <a:latin typeface="Calibri" panose="020F0502020204030204" pitchFamily="34" charset="0"/>
                <a:ea typeface="Calibri" panose="020F0502020204030204" pitchFamily="34" charset="0"/>
                <a:cs typeface="Arial" panose="020B0604020202020204" pitchFamily="34" charset="0"/>
              </a:rPr>
              <a:t>ریخته می شود تا پس از انجماد</a:t>
            </a:r>
            <a:r>
              <a:rPr lang="en-US" sz="1800" dirty="0">
                <a:effectLst/>
                <a:latin typeface="Calibri" panose="020F0502020204030204" pitchFamily="34" charset="0"/>
                <a:ea typeface="Calibri" panose="020F0502020204030204" pitchFamily="34" charset="0"/>
                <a:cs typeface="Arial" panose="020B0604020202020204" pitchFamily="34" charset="0"/>
              </a:rPr>
              <a:t> (Solidification)</a:t>
            </a:r>
            <a:r>
              <a:rPr lang="fa-IR" sz="1800" dirty="0">
                <a:effectLst/>
                <a:latin typeface="Calibri" panose="020F0502020204030204" pitchFamily="34" charset="0"/>
                <a:ea typeface="Calibri" panose="020F0502020204030204" pitchFamily="34" charset="0"/>
                <a:cs typeface="Arial" panose="020B0604020202020204" pitchFamily="34" charset="0"/>
              </a:rPr>
              <a:t>، به شکل نهایی مورد نظر برسد. آموزش ریخته گری چدن نه تنها برای فعالان حوزه ریخته گری و متالورژی اهمیت دارد، بلکه برای مهندسان طراح، تکنسین های تولید و متخصصین کنترل کیفیت نیز حیاتی است. درک صحیح مفاهیمی چون ترکیب شیمیایی آلیاژ</a:t>
            </a:r>
            <a:r>
              <a:rPr lang="en-US" sz="1800" dirty="0">
                <a:effectLst/>
                <a:latin typeface="Calibri" panose="020F0502020204030204" pitchFamily="34" charset="0"/>
                <a:ea typeface="Calibri" panose="020F0502020204030204" pitchFamily="34" charset="0"/>
                <a:cs typeface="Arial" panose="020B0604020202020204" pitchFamily="34" charset="0"/>
              </a:rPr>
              <a:t> (Alloy Composition)</a:t>
            </a:r>
            <a:r>
              <a:rPr lang="fa-IR" sz="1800" dirty="0">
                <a:effectLst/>
                <a:latin typeface="Calibri" panose="020F0502020204030204" pitchFamily="34" charset="0"/>
                <a:ea typeface="Calibri" panose="020F0502020204030204" pitchFamily="34" charset="0"/>
                <a:cs typeface="Arial" panose="020B0604020202020204" pitchFamily="34" charset="0"/>
              </a:rPr>
              <a:t>، کنترل دما و زمان ریختگی، تحلیل عیوب ریخته گری</a:t>
            </a:r>
            <a:r>
              <a:rPr lang="en-US" sz="1800" dirty="0">
                <a:effectLst/>
                <a:latin typeface="Calibri" panose="020F0502020204030204" pitchFamily="34" charset="0"/>
                <a:ea typeface="Calibri" panose="020F0502020204030204" pitchFamily="34" charset="0"/>
                <a:cs typeface="Arial" panose="020B0604020202020204" pitchFamily="34" charset="0"/>
              </a:rPr>
              <a:t> (Casting Defects) </a:t>
            </a:r>
            <a:r>
              <a:rPr lang="fa-IR" sz="1800" dirty="0">
                <a:effectLst/>
                <a:latin typeface="Calibri" panose="020F0502020204030204" pitchFamily="34" charset="0"/>
                <a:ea typeface="Calibri" panose="020F0502020204030204" pitchFamily="34" charset="0"/>
                <a:cs typeface="Arial" panose="020B0604020202020204" pitchFamily="34" charset="0"/>
              </a:rPr>
              <a:t>و نحوه سرد شدن قطعه از جمله نکات کلیدی در آموزش این فرایند است. آشنایی با انواع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چدن </a:t>
            </a:r>
            <a:r>
              <a:rPr lang="fa-IR" sz="1800" dirty="0">
                <a:effectLst/>
                <a:latin typeface="Calibri" panose="020F0502020204030204" pitchFamily="34" charset="0"/>
                <a:ea typeface="Calibri" panose="020F0502020204030204" pitchFamily="34" charset="0"/>
                <a:cs typeface="Arial" panose="020B0604020202020204" pitchFamily="34" charset="0"/>
              </a:rPr>
              <a:t> ها مانند چدن خاکستری</a:t>
            </a:r>
            <a:r>
              <a:rPr lang="en-US" sz="1800" dirty="0">
                <a:effectLst/>
                <a:latin typeface="Calibri" panose="020F0502020204030204" pitchFamily="34" charset="0"/>
                <a:ea typeface="Calibri" panose="020F0502020204030204" pitchFamily="34" charset="0"/>
                <a:cs typeface="Arial" panose="020B0604020202020204" pitchFamily="34" charset="0"/>
              </a:rPr>
              <a:t> (Gray Cast Iron)</a:t>
            </a:r>
            <a:r>
              <a:rPr lang="fa-IR" sz="1800" dirty="0">
                <a:effectLst/>
                <a:latin typeface="Calibri" panose="020F0502020204030204" pitchFamily="34" charset="0"/>
                <a:ea typeface="Calibri" panose="020F0502020204030204" pitchFamily="34" charset="0"/>
                <a:cs typeface="Arial" panose="020B0604020202020204" pitchFamily="34" charset="0"/>
              </a:rPr>
              <a:t>، چدن داکتیل</a:t>
            </a:r>
            <a:r>
              <a:rPr lang="en-US" sz="1800" dirty="0">
                <a:effectLst/>
                <a:latin typeface="Calibri" panose="020F0502020204030204" pitchFamily="34" charset="0"/>
                <a:ea typeface="Calibri" panose="020F0502020204030204" pitchFamily="34" charset="0"/>
                <a:cs typeface="Arial" panose="020B0604020202020204" pitchFamily="34" charset="0"/>
              </a:rPr>
              <a:t> (Ductile Iron) </a:t>
            </a:r>
            <a:r>
              <a:rPr lang="fa-IR" sz="1800" dirty="0">
                <a:effectLst/>
                <a:latin typeface="Calibri" panose="020F0502020204030204" pitchFamily="34" charset="0"/>
                <a:ea typeface="Calibri" panose="020F0502020204030204" pitchFamily="34" charset="0"/>
                <a:cs typeface="Arial" panose="020B0604020202020204" pitchFamily="34" charset="0"/>
              </a:rPr>
              <a:t>و چدن سفید</a:t>
            </a:r>
            <a:r>
              <a:rPr lang="en-US" sz="1800" dirty="0">
                <a:effectLst/>
                <a:latin typeface="Calibri" panose="020F0502020204030204" pitchFamily="34" charset="0"/>
                <a:ea typeface="Calibri" panose="020F0502020204030204" pitchFamily="34" charset="0"/>
                <a:cs typeface="Arial" panose="020B0604020202020204" pitchFamily="34" charset="0"/>
              </a:rPr>
              <a:t> (White Cast Iron) </a:t>
            </a:r>
            <a:r>
              <a:rPr lang="fa-IR" sz="1800" dirty="0">
                <a:effectLst/>
                <a:latin typeface="Calibri" panose="020F0502020204030204" pitchFamily="34" charset="0"/>
                <a:ea typeface="Calibri" panose="020F0502020204030204" pitchFamily="34" charset="0"/>
                <a:cs typeface="Arial" panose="020B0604020202020204" pitchFamily="34" charset="0"/>
              </a:rPr>
              <a:t>نیز بخشی جدایی ناپذیر از این آموزش هاست. اگر به دنبال یادگیری اصولی ریخته گری چدن، افزایش دقت ساخت قطعات، کاهش ضایعات تولید و درک بهتر از فرآیندهای صنعتی هستید، این مقاله راهنمایی جامع برای شما خواهد بود.</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800" b="1" dirty="0">
                <a:effectLst/>
                <a:latin typeface="Calibri" panose="020F0502020204030204" pitchFamily="34" charset="0"/>
                <a:ea typeface="Calibri" panose="020F0502020204030204" pitchFamily="34" charset="0"/>
                <a:cs typeface="Arial" panose="020B0604020202020204" pitchFamily="34" charset="0"/>
              </a:rPr>
              <a:t>مهندسین شرکت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آوانگارد</a:t>
            </a:r>
            <a:r>
              <a:rPr lang="fa-IR" sz="1800" b="1" dirty="0">
                <a:effectLst/>
                <a:latin typeface="Calibri" panose="020F0502020204030204" pitchFamily="34" charset="0"/>
                <a:ea typeface="Calibri" panose="020F0502020204030204" pitchFamily="34" charset="0"/>
                <a:cs typeface="Arial" panose="020B0604020202020204" pitchFamily="34" charset="0"/>
              </a:rPr>
              <a:t>، فارغ التحصیل از دانشگاه های برتر ایران و کانادا، با بیش از دو دهه تجربه تخصصی در ریخته گری انواع فلزات، آماده همکاری و ارائه مشاوره صفر تا صد در تمامی مراحل ریخته گری از آموزش تا تولید بوده و در کنار ریخته گران محترم، امکان عقد قراردادهای حرفه ای را فراهم می نمایند، که شما صنعتگران محترم همین حالا می توانید با کارشناسان ما در ارتباط باشید و از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خدمات آوانگارد</a:t>
            </a:r>
            <a:r>
              <a:rPr lang="fa-IR" sz="1800" b="1"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r>
              <a:rPr lang="fa-IR" sz="1800" b="1" dirty="0">
                <a:effectLst/>
                <a:latin typeface="Calibri" panose="020F0502020204030204" pitchFamily="34" charset="0"/>
                <a:ea typeface="Calibri" panose="020F0502020204030204" pitchFamily="34" charset="0"/>
                <a:cs typeface="Arial" panose="020B0604020202020204" pitchFamily="34" charset="0"/>
              </a:rPr>
              <a:t>بهره مند شوید</a:t>
            </a:r>
            <a:r>
              <a:rPr lang="en-US" sz="1800" b="1" dirty="0">
                <a:effectLst/>
                <a:latin typeface="Calibri" panose="020F0502020204030204" pitchFamily="34" charset="0"/>
                <a:ea typeface="Calibri" panose="020F0502020204030204" pitchFamily="34" charset="0"/>
                <a:cs typeface="Arial" panose="020B0604020202020204" pitchFamily="34" charset="0"/>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3331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853636-3FFF-805E-6031-0E757C7F7BF5}"/>
              </a:ext>
            </a:extLst>
          </p:cNvPr>
          <p:cNvSpPr txBox="1"/>
          <p:nvPr/>
        </p:nvSpPr>
        <p:spPr>
          <a:xfrm>
            <a:off x="1152939" y="1315419"/>
            <a:ext cx="8001000" cy="3402791"/>
          </a:xfrm>
          <a:prstGeom prst="rect">
            <a:avLst/>
          </a:prstGeom>
          <a:noFill/>
        </p:spPr>
        <p:txBody>
          <a:bodyPr wrap="square">
            <a:spAutoFit/>
          </a:bodyPr>
          <a:lstStyle/>
          <a:p>
            <a:pPr marL="0" marR="0" algn="r" rtl="1">
              <a:lnSpc>
                <a:spcPct val="107000"/>
              </a:lnSpc>
              <a:spcBef>
                <a:spcPts val="200"/>
              </a:spcBef>
              <a:spcAft>
                <a:spcPts val="0"/>
              </a:spcAft>
            </a:pPr>
            <a:r>
              <a:rPr lang="fa-IR"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کدام روش ریخته گری چدن در ایران پرکاربردتر است؟</a:t>
            </a:r>
            <a:endParaRPr lang="en-US" sz="1600" b="1" i="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r" rtl="1"/>
            <a:r>
              <a:rPr lang="ar-SA" sz="1800" dirty="0">
                <a:effectLst/>
                <a:latin typeface="Times New Roman" panose="02020603050405020304" pitchFamily="18" charset="0"/>
                <a:ea typeface="Times New Roman" panose="02020603050405020304" pitchFamily="18" charset="0"/>
              </a:rPr>
              <a:t>در میان روش های مختلف ریخته گری چدن که ذکر شد، کارگاه های ریخته گری در ایران عمدتاً از دو روش «قالب ماسه ای» و «لاست فوم» استفاده می کنند. در نهایت، می توان گفت که محبوب ترین روش ریخته گری چدن در ایران، ریخته گری چدن در قالب های ماسه ای است</a:t>
            </a:r>
            <a:r>
              <a:rPr lang="en-US" sz="1800" dirty="0">
                <a:effectLst/>
                <a:latin typeface="Times New Roman" panose="02020603050405020304" pitchFamily="18" charset="0"/>
                <a:ea typeface="Times New Roman" panose="02020603050405020304" pitchFamily="18" charset="0"/>
              </a:rPr>
              <a:t>.</a:t>
            </a:r>
          </a:p>
          <a:p>
            <a:pPr marL="0" marR="0" algn="r" rtl="1"/>
            <a:r>
              <a:rPr lang="ar-SA" sz="1800" dirty="0">
                <a:effectLst/>
                <a:latin typeface="Times New Roman" panose="02020603050405020304" pitchFamily="18" charset="0"/>
                <a:ea typeface="Times New Roman" panose="02020603050405020304" pitchFamily="18" charset="0"/>
              </a:rPr>
              <a:t>انتخاب روش مناسب برای ریخته گری به نیازها و ویژگی های قطعه ای که قرار است تولید شود بستگی دارد. هر یک از این روش ها مزایا و معایب خاص خود را دارند که باید با توجه به نوع قطعه و کاربرد آن انتخاب شوند. برای تولید قطعات پیچیده و دقیق، روش های ریخته گری دقیق و لاست فوم گزینه های بهتری هستند، در حالی که برای تولید قطعات با تیراژ بالا و هزینه کم، مانند </a:t>
            </a:r>
            <a:r>
              <a:rPr lang="ar-SA" sz="1800" b="1" u="sng" dirty="0">
                <a:solidFill>
                  <a:srgbClr val="00B0F0"/>
                </a:solidFill>
                <a:effectLst/>
                <a:latin typeface="Times New Roman" panose="02020603050405020304" pitchFamily="18" charset="0"/>
                <a:ea typeface="Times New Roman" panose="02020603050405020304" pitchFamily="18" charset="0"/>
              </a:rPr>
              <a:t>قطعات سنگ شکن</a:t>
            </a:r>
            <a:r>
              <a:rPr lang="ar-SA" sz="1800" dirty="0">
                <a:solidFill>
                  <a:srgbClr val="00B0F0"/>
                </a:solidFill>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یا </a:t>
            </a:r>
            <a:r>
              <a:rPr lang="ar-SA" sz="1800" b="1" u="sng" dirty="0">
                <a:solidFill>
                  <a:srgbClr val="00B0F0"/>
                </a:solidFill>
                <a:effectLst/>
                <a:latin typeface="Times New Roman" panose="02020603050405020304" pitchFamily="18" charset="0"/>
                <a:ea typeface="Times New Roman" panose="02020603050405020304" pitchFamily="18" charset="0"/>
              </a:rPr>
              <a:t>قطعات ناخن و زیر بندی</a:t>
            </a:r>
            <a:r>
              <a:rPr lang="ar-SA" sz="1800" dirty="0">
                <a:solidFill>
                  <a:srgbClr val="00B0F0"/>
                </a:solidFill>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و ... ریخته گری در قالب ماسه ای و قالب دائم انتخاب های مناسب تری به شمار می آیند</a:t>
            </a:r>
            <a:r>
              <a:rPr lang="en-US" sz="1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271216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2985670-079F-956A-271E-67F28A4F13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731" y="1113182"/>
            <a:ext cx="9322001" cy="4272584"/>
          </a:xfrm>
          <a:prstGeom prst="rect">
            <a:avLst/>
          </a:prstGeom>
        </p:spPr>
      </p:pic>
    </p:spTree>
    <p:extLst>
      <p:ext uri="{BB962C8B-B14F-4D97-AF65-F5344CB8AC3E}">
        <p14:creationId xmlns:p14="http://schemas.microsoft.com/office/powerpoint/2010/main" val="2034765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F1A010-BE84-1B35-1B19-62D1E24F4C75}"/>
              </a:ext>
            </a:extLst>
          </p:cNvPr>
          <p:cNvSpPr txBox="1"/>
          <p:nvPr/>
        </p:nvSpPr>
        <p:spPr>
          <a:xfrm>
            <a:off x="145775" y="185530"/>
            <a:ext cx="9856304" cy="6238631"/>
          </a:xfrm>
          <a:prstGeom prst="rect">
            <a:avLst/>
          </a:prstGeom>
          <a:noFill/>
        </p:spPr>
        <p:txBody>
          <a:bodyPr wrap="square">
            <a:spAutoFit/>
          </a:bodyPr>
          <a:lstStyle/>
          <a:p>
            <a:pPr marL="0" marR="0" algn="r" rtl="1">
              <a:lnSpc>
                <a:spcPct val="107000"/>
              </a:lnSpc>
              <a:spcBef>
                <a:spcPts val="200"/>
              </a:spcBef>
              <a:spcAft>
                <a:spcPts val="0"/>
              </a:spcAft>
            </a:pPr>
            <a:r>
              <a:rPr lang="fa-IR"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مراحل فرآیند ریخته گری چدن  </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r>
              <a:rPr lang="ar-SA" sz="1800" dirty="0">
                <a:effectLst/>
                <a:latin typeface="Times New Roman" panose="02020603050405020304" pitchFamily="18" charset="0"/>
                <a:ea typeface="Times New Roman" panose="02020603050405020304" pitchFamily="18" charset="0"/>
              </a:rPr>
              <a:t>ریخته گری چدن یک فرآیند پیچیده است که در آن چدن مذاب به داخل قالب ها ریخته می شود تا پس از سرد شدن، به شکل قطعات فلزی مورد نیاز درآید. این فرآیند با دقت و تجربه زیادی همراه است و شامل مراحل متعددی است که هر کدام نقش اساسی در تولید قطعات با کیفیت دارند. در ادامه، به بررسی مراحل مختلف ریخته گری چدن و نکات مهم مربوط به هر مرحله پرداخته می شود</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انتخاب و آماده سازی مواد اولیه</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اولین قدم در فرآیند ریخته گری چدن، انتخاب و آماده سازی مواد اولیه است. برای تولید چدن معمولاً از آهن خام و کربن ودر صورت نیاز از انواع </a:t>
            </a:r>
            <a:r>
              <a:rPr lang="ar-SA" sz="1800" b="1" u="sng" dirty="0">
                <a:solidFill>
                  <a:srgbClr val="00B0F0"/>
                </a:solidFill>
                <a:effectLst/>
                <a:latin typeface="Times New Roman" panose="02020603050405020304" pitchFamily="18" charset="0"/>
                <a:ea typeface="Times New Roman" panose="02020603050405020304" pitchFamily="18" charset="0"/>
              </a:rPr>
              <a:t>فروآلیاژ </a:t>
            </a:r>
            <a:r>
              <a:rPr lang="ar-SA" sz="1800" dirty="0">
                <a:effectLst/>
                <a:latin typeface="Times New Roman" panose="02020603050405020304" pitchFamily="18" charset="0"/>
                <a:ea typeface="Times New Roman" panose="02020603050405020304" pitchFamily="18" charset="0"/>
              </a:rPr>
              <a:t>استفاده می شود، که ترکیب آنها چدن را تشکیل می دهد. علاوه بر این، برای بهبود خواص مکانیکی چدن، ممکن است عناصر آلیاژی مانند سیلیس، منگنز و گوگرد به آن افزوده شوند. در این مرحله، کیفیت مواد اولیه اهمیت ویژه ای دارد و باید مواد به طور دقیق انتخاب شوند تا خواص فیزیکی و مکانیکی قطعه نهایی بهبود یابد</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ذوب کردن مواد اولیه</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پس از آماده سازی مواد اولیه، چدن در کوره های ذوب مخصوص مانند کوره های القایی</a:t>
            </a:r>
            <a:r>
              <a:rPr lang="en-US" sz="1800" dirty="0">
                <a:effectLst/>
                <a:latin typeface="Times New Roman" panose="02020603050405020304" pitchFamily="18" charset="0"/>
                <a:ea typeface="Times New Roman" panose="02020603050405020304" pitchFamily="18" charset="0"/>
              </a:rPr>
              <a:t> (Induction Furnace) </a:t>
            </a:r>
            <a:r>
              <a:rPr lang="ar-SA" sz="1800" dirty="0">
                <a:effectLst/>
                <a:latin typeface="Times New Roman" panose="02020603050405020304" pitchFamily="18" charset="0"/>
                <a:ea typeface="Times New Roman" panose="02020603050405020304" pitchFamily="18" charset="0"/>
              </a:rPr>
              <a:t>یا کوره های قوس الکتریکی</a:t>
            </a:r>
            <a:r>
              <a:rPr lang="en-US" sz="1800" dirty="0">
                <a:effectLst/>
                <a:latin typeface="Times New Roman" panose="02020603050405020304" pitchFamily="18" charset="0"/>
                <a:ea typeface="Times New Roman" panose="02020603050405020304" pitchFamily="18" charset="0"/>
              </a:rPr>
              <a:t> (Electric Arc Furnace) </a:t>
            </a:r>
            <a:r>
              <a:rPr lang="ar-SA" sz="1800" dirty="0">
                <a:effectLst/>
                <a:latin typeface="Times New Roman" panose="02020603050405020304" pitchFamily="18" charset="0"/>
                <a:ea typeface="Times New Roman" panose="02020603050405020304" pitchFamily="18" charset="0"/>
              </a:rPr>
              <a:t>ذوب می شود. دمای ذوب باید به حدود </a:t>
            </a:r>
            <a:r>
              <a:rPr lang="fa-IR" sz="1800" dirty="0">
                <a:effectLst/>
                <a:latin typeface="Times New Roman" panose="02020603050405020304" pitchFamily="18" charset="0"/>
                <a:ea typeface="Times New Roman" panose="02020603050405020304" pitchFamily="18" charset="0"/>
              </a:rPr>
              <a:t>۱۲۰۰</a:t>
            </a:r>
            <a:r>
              <a:rPr lang="ar-SA" sz="1800" dirty="0">
                <a:effectLst/>
                <a:latin typeface="Times New Roman" panose="02020603050405020304" pitchFamily="18" charset="0"/>
                <a:ea typeface="Times New Roman" panose="02020603050405020304" pitchFamily="18" charset="0"/>
              </a:rPr>
              <a:t> درجه سانتی گراد برسد. در این مرحله، دقت در کنترل دما و زمان ذوب بسیار مهم است تا از هرگونه نقص در محصول نهایی جلوگیری شود. همچنین ممکن است جوانه زاهایی به مذاب اضافه شود تا به بهبود فرآیند انجماد کمک کند و از حفره های گازی جلوگیری شود</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تصفیه و خنثی سازی مذاب</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پس از ذوب شدن </a:t>
            </a:r>
            <a:r>
              <a:rPr lang="ar-SA" sz="1800" b="1" u="sng" dirty="0">
                <a:solidFill>
                  <a:srgbClr val="00B0F0"/>
                </a:solidFill>
                <a:effectLst/>
                <a:latin typeface="Times New Roman" panose="02020603050405020304" pitchFamily="18" charset="0"/>
                <a:ea typeface="Times New Roman" panose="02020603050405020304" pitchFamily="18" charset="0"/>
              </a:rPr>
              <a:t>مواد اولیه ریخته گری</a:t>
            </a:r>
            <a:r>
              <a:rPr lang="ar-SA" sz="1800" dirty="0">
                <a:effectLst/>
                <a:latin typeface="Times New Roman" panose="02020603050405020304" pitchFamily="18" charset="0"/>
                <a:ea typeface="Times New Roman" panose="02020603050405020304" pitchFamily="18" charset="0"/>
              </a:rPr>
              <a:t>، چدن مایع نیاز به تصفیه دارد تا ترکیب شیمیایی آن بهینه شود. در این مرحله، مواد شیمیایی خاصی برای حذف ناخالصی ها و عناصر اضافی به مذاب افزوده می شوند. این عملیات موجب بهبود خواص چدن از جمله افزایش استحکام، کاهش ترک خوردگی و ارتقای کیفیت سطحی می شود</a:t>
            </a:r>
            <a:r>
              <a:rPr lang="en-US" sz="1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606707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2F20D2-61D0-7340-98EE-40C6F75FA812}"/>
              </a:ext>
            </a:extLst>
          </p:cNvPr>
          <p:cNvSpPr txBox="1"/>
          <p:nvPr/>
        </p:nvSpPr>
        <p:spPr>
          <a:xfrm>
            <a:off x="119270" y="124246"/>
            <a:ext cx="10310191" cy="6740307"/>
          </a:xfrm>
          <a:prstGeom prst="rect">
            <a:avLst/>
          </a:prstGeom>
          <a:noFill/>
        </p:spPr>
        <p:txBody>
          <a:bodyPr wrap="square">
            <a:spAutoFit/>
          </a:bodyPr>
          <a:lstStyle/>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طراحی قالب و قالب گیری</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در این مرحله، قالب ها که معمولاً از جنس ماسه ای یا فلزی هستند، طراحی و ساخته می شوند. قالب ها باید به گونه ای باشند که بتوانند شکل نهایی قطعه را با دقت بالا ایجاد کنند. قالب های فلزی معمولاً برای </a:t>
            </a:r>
            <a:r>
              <a:rPr lang="ar-SA" sz="1800" b="1" u="sng" dirty="0">
                <a:solidFill>
                  <a:srgbClr val="00B0F0"/>
                </a:solidFill>
                <a:effectLst/>
                <a:latin typeface="Times New Roman" panose="02020603050405020304" pitchFamily="18" charset="0"/>
                <a:ea typeface="Times New Roman" panose="02020603050405020304" pitchFamily="18" charset="0"/>
              </a:rPr>
              <a:t>قطعات ریخته گری</a:t>
            </a:r>
            <a:r>
              <a:rPr lang="ar-SA" sz="1800" dirty="0">
                <a:effectLst/>
                <a:latin typeface="Times New Roman" panose="02020603050405020304" pitchFamily="18" charset="0"/>
                <a:ea typeface="Times New Roman" panose="02020603050405020304" pitchFamily="18" charset="0"/>
              </a:rPr>
              <a:t> بزرگ و پیچیده تر استفاده می شوند، در حالی که قالب های ماسه ای برای تولید قطعات ساده و با تعداد بالا مناسب هستند. سپس، چدن مذاب با دقت به داخل قالب ها ریخته می شود</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انجماد و سرد شدن</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چدن مایع پس از ریخته گری به تدریج سرد می شود و به حالت جامد در می آید. سرعت و دقت در کنترل این فرآیند بسیار مهم است. انجماد باید به طور یکنواخت انجام شود تا از ایجاد تنش های داخلی و ترک خوردگی جلوگیری شود. در این مرحله، نوع قالب و شرایط محیطی نیز می تواند تأثیر زیادی بر سرعت و کیفیت انجماد داشته باشد</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خارج کردن قطعه از قالب</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پس از انجماد، قطعه باید از قالب خارج شود. این کار ممکن است به طور دستی یا با استفاده از دستگاه های ویبراتور انجام شود. در صورتی که از قالب های فلزی استفاده شده باشد، فرآیند جدا کردن قطعه ممکن است نیاز به دقت بیشتری داشته باشد تا از آسیب به قطعه جلوگیری شود</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ماشین کاری و پرداخت</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پس از خارج کردن قطعه از قالب، ممکن است نیاز به عملیات ماشین کاری و پرداخت برای دستیابی به ابعاد دقیق و سطح صاف باشد. این مرحله شامل فرآیندهایی مانند تراشکاری، فرزکاری، سایش و پرداخت است. این عملیات به ویژه در قطعاتی که نیاز به دقت ابعادی بالا دارند، از اهمیت ویژه ای برخوردار است</a:t>
            </a:r>
            <a:r>
              <a:rPr lang="en-US" sz="1800" dirty="0">
                <a:effectLst/>
                <a:latin typeface="Times New Roman" panose="02020603050405020304" pitchFamily="18" charset="0"/>
                <a:ea typeface="Times New Roman" panose="02020603050405020304" pitchFamily="18" charset="0"/>
              </a:rPr>
              <a:t>.</a:t>
            </a:r>
          </a:p>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عملیات حرارتی</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یکی از مراحل کلیدی در فرآیند ریخته گری چدن، </a:t>
            </a:r>
            <a:r>
              <a:rPr lang="ar-SA" sz="1800" b="1" u="sng" dirty="0">
                <a:solidFill>
                  <a:srgbClr val="00B0F0"/>
                </a:solidFill>
                <a:effectLst/>
                <a:latin typeface="Times New Roman" panose="02020603050405020304" pitchFamily="18" charset="0"/>
                <a:ea typeface="Times New Roman" panose="02020603050405020304" pitchFamily="18" charset="0"/>
              </a:rPr>
              <a:t>عملیات حرارتی</a:t>
            </a:r>
            <a:r>
              <a:rPr lang="ar-SA" sz="1800" dirty="0">
                <a:solidFill>
                  <a:srgbClr val="00B0F0"/>
                </a:solidFill>
                <a:effectLst/>
                <a:latin typeface="Times New Roman" panose="02020603050405020304" pitchFamily="18" charset="0"/>
                <a:ea typeface="Times New Roman" panose="02020603050405020304" pitchFamily="18" charset="0"/>
              </a:rPr>
              <a:t> </a:t>
            </a:r>
            <a:r>
              <a:rPr lang="ar-SA" sz="1800" dirty="0">
                <a:effectLst/>
                <a:latin typeface="Times New Roman" panose="02020603050405020304" pitchFamily="18" charset="0"/>
                <a:ea typeface="Times New Roman" panose="02020603050405020304" pitchFamily="18" charset="0"/>
              </a:rPr>
              <a:t>است. این مرحله شامل فرآیندهایی است که به بهبود خواص مکانیکی و شیمیایی چدن کمک می کند. عملیات حرارتی معمولاً شامل گرم کردن قطعه تا دمای خاص و سپس سردکردن آن به روش های مختلف مانند آب کشی یا هواخنک است. این عملیات می تواند تأثیر زیادی بر استحکام، سختی و انعطاف پذیری قطعه نهایی داشته باشد</a:t>
            </a:r>
            <a:r>
              <a:rPr lang="en-US" sz="1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41093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4E1842-52BC-19B4-FE08-8141AF30E8AB}"/>
              </a:ext>
            </a:extLst>
          </p:cNvPr>
          <p:cNvSpPr txBox="1"/>
          <p:nvPr/>
        </p:nvSpPr>
        <p:spPr>
          <a:xfrm>
            <a:off x="967409" y="436123"/>
            <a:ext cx="8796130" cy="2462213"/>
          </a:xfrm>
          <a:prstGeom prst="rect">
            <a:avLst/>
          </a:prstGeom>
          <a:noFill/>
        </p:spPr>
        <p:txBody>
          <a:bodyPr wrap="square">
            <a:spAutoFit/>
          </a:bodyPr>
          <a:lstStyle/>
          <a:p>
            <a:pPr marL="342900" marR="0" lvl="0" indent="-342900" algn="r" rtl="1">
              <a:tabLst>
                <a:tab pos="457200" algn="l"/>
              </a:tabLst>
            </a:pPr>
            <a:r>
              <a:rPr lang="ar-SA" sz="1800" b="1" dirty="0">
                <a:effectLst/>
                <a:latin typeface="Times New Roman" panose="02020603050405020304" pitchFamily="18" charset="0"/>
                <a:ea typeface="Times New Roman" panose="02020603050405020304" pitchFamily="18" charset="0"/>
              </a:rPr>
              <a:t>بازرسی و کنترل کیفیت</a:t>
            </a:r>
            <a:r>
              <a:rPr lang="en-US" sz="1800" b="1" dirty="0">
                <a:effectLst/>
                <a:latin typeface="Times New Roman" panose="02020603050405020304" pitchFamily="18" charset="0"/>
                <a:ea typeface="Times New Roman" panose="02020603050405020304" pitchFamily="18" charset="0"/>
              </a:rPr>
              <a:t>:</a:t>
            </a:r>
            <a:br>
              <a:rPr lang="en-US" sz="1800" dirty="0">
                <a:effectLst/>
                <a:latin typeface="Times New Roman" panose="02020603050405020304" pitchFamily="18" charset="0"/>
                <a:ea typeface="Times New Roman" panose="02020603050405020304" pitchFamily="18" charset="0"/>
              </a:rPr>
            </a:br>
            <a:r>
              <a:rPr lang="ar-SA" sz="1800" dirty="0">
                <a:effectLst/>
                <a:latin typeface="Times New Roman" panose="02020603050405020304" pitchFamily="18" charset="0"/>
                <a:ea typeface="Times New Roman" panose="02020603050405020304" pitchFamily="18" charset="0"/>
              </a:rPr>
              <a:t>مرحله نهایی فرآیند ریخته گری چدن، بازرسی و کنترل کیفیت است. در این مرحله، قطعه تولیدی مورد بررسی های دقیق قرار می گیرد تا از تطابق آن با استانداردهای کیفی اطمینان حاصل شود. آزمایش های مکانیکی، شیمیایی و بصری در این مرحله انجام می شود تا هرگونه نقص یا عیب در قطعه شناسایی و اصلاح گردد</a:t>
            </a:r>
            <a:r>
              <a:rPr lang="en-US" sz="1800" dirty="0">
                <a:effectLst/>
                <a:latin typeface="Times New Roman" panose="02020603050405020304" pitchFamily="18" charset="0"/>
                <a:ea typeface="Times New Roman" panose="02020603050405020304" pitchFamily="18" charset="0"/>
              </a:rPr>
              <a:t>.</a:t>
            </a:r>
          </a:p>
          <a:p>
            <a:pPr algn="r" rtl="1"/>
            <a:r>
              <a:rPr lang="fa-IR" sz="1600" b="1" dirty="0">
                <a:effectLst/>
                <a:latin typeface="Calibri" panose="020F0502020204030204" pitchFamily="34" charset="0"/>
                <a:ea typeface="Calibri" panose="020F0502020204030204" pitchFamily="34" charset="0"/>
                <a:cs typeface="Arial" panose="020B0604020202020204" pitchFamily="34" charset="0"/>
              </a:rPr>
              <a:t>پوشش دهی و حفاظت</a:t>
            </a:r>
            <a:r>
              <a:rPr lang="en-US" sz="1600" b="1" dirty="0">
                <a:effectLst/>
                <a:latin typeface="Calibri" panose="020F0502020204030204" pitchFamily="34" charset="0"/>
                <a:ea typeface="Calibri" panose="020F0502020204030204" pitchFamily="34" charset="0"/>
                <a:cs typeface="Arial" panose="020B0604020202020204" pitchFamily="34" charset="0"/>
              </a:rPr>
              <a:t>:</a:t>
            </a:r>
            <a:br>
              <a:rPr lang="en-US" sz="1600" dirty="0">
                <a:effectLst/>
                <a:latin typeface="Calibri" panose="020F0502020204030204" pitchFamily="34" charset="0"/>
                <a:ea typeface="Calibri" panose="020F0502020204030204" pitchFamily="34" charset="0"/>
                <a:cs typeface="Arial" panose="020B0604020202020204" pitchFamily="34" charset="0"/>
              </a:rPr>
            </a:br>
            <a:r>
              <a:rPr lang="fa-IR" sz="1600" dirty="0">
                <a:effectLst/>
                <a:latin typeface="Calibri" panose="020F0502020204030204" pitchFamily="34" charset="0"/>
                <a:ea typeface="Calibri" panose="020F0502020204030204" pitchFamily="34" charset="0"/>
                <a:cs typeface="Arial" panose="020B0604020202020204" pitchFamily="34" charset="0"/>
              </a:rPr>
              <a:t>پس از تکمیل عملیات حرارتی و پرداخت، ممکن است قطعه نیاز به پوشش دهی یا محافظت در برابر خوردگی و سایش داشته باشد. این پوشش ها می توانند شامل رنگ های خاص، روکش های مقاوم به حرارت یا پوشش های ضد خوردگی باشند که باعث افزایش دوام قطعه در شرایط سخت می شوند</a:t>
            </a:r>
            <a:r>
              <a:rPr lang="en-US" sz="1600" dirty="0">
                <a:effectLst/>
                <a:latin typeface="Calibri" panose="020F0502020204030204" pitchFamily="34" charset="0"/>
                <a:ea typeface="Calibri" panose="020F0502020204030204" pitchFamily="34" charset="0"/>
                <a:cs typeface="Arial" panose="020B0604020202020204" pitchFamily="34" charset="0"/>
              </a:rPr>
              <a:t>.</a:t>
            </a:r>
            <a:endParaRPr lang="en-US" dirty="0"/>
          </a:p>
        </p:txBody>
      </p:sp>
      <p:graphicFrame>
        <p:nvGraphicFramePr>
          <p:cNvPr id="4" name="Table 3">
            <a:extLst>
              <a:ext uri="{FF2B5EF4-FFF2-40B4-BE49-F238E27FC236}">
                <a16:creationId xmlns:a16="http://schemas.microsoft.com/office/drawing/2014/main" id="{B4429536-8D0D-2F3B-CC37-7443A2816FCF}"/>
              </a:ext>
            </a:extLst>
          </p:cNvPr>
          <p:cNvGraphicFramePr>
            <a:graphicFrameLocks noGrp="1"/>
          </p:cNvGraphicFramePr>
          <p:nvPr>
            <p:extLst>
              <p:ext uri="{D42A27DB-BD31-4B8C-83A1-F6EECF244321}">
                <p14:modId xmlns:p14="http://schemas.microsoft.com/office/powerpoint/2010/main" val="2438896246"/>
              </p:ext>
            </p:extLst>
          </p:nvPr>
        </p:nvGraphicFramePr>
        <p:xfrm>
          <a:off x="490330" y="3075884"/>
          <a:ext cx="9127926" cy="3086378"/>
        </p:xfrm>
        <a:graphic>
          <a:graphicData uri="http://schemas.openxmlformats.org/drawingml/2006/table">
            <a:tbl>
              <a:tblPr rtl="1" firstRow="1" firstCol="1" bandRow="1">
                <a:tableStyleId>{5C22544A-7EE6-4342-B048-85BDC9FD1C3A}</a:tableStyleId>
              </a:tblPr>
              <a:tblGrid>
                <a:gridCol w="2423193">
                  <a:extLst>
                    <a:ext uri="{9D8B030D-6E8A-4147-A177-3AD203B41FA5}">
                      <a16:colId xmlns:a16="http://schemas.microsoft.com/office/drawing/2014/main" val="2565791872"/>
                    </a:ext>
                  </a:extLst>
                </a:gridCol>
                <a:gridCol w="6704733">
                  <a:extLst>
                    <a:ext uri="{9D8B030D-6E8A-4147-A177-3AD203B41FA5}">
                      <a16:colId xmlns:a16="http://schemas.microsoft.com/office/drawing/2014/main" val="3837307127"/>
                    </a:ext>
                  </a:extLst>
                </a:gridCol>
              </a:tblGrid>
              <a:tr h="222190">
                <a:tc>
                  <a:txBody>
                    <a:bodyPr/>
                    <a:lstStyle/>
                    <a:p>
                      <a:pPr marL="0" marR="0" algn="ctr" rtl="1">
                        <a:lnSpc>
                          <a:spcPct val="107000"/>
                        </a:lnSpc>
                        <a:spcBef>
                          <a:spcPts val="0"/>
                        </a:spcBef>
                        <a:spcAft>
                          <a:spcPts val="0"/>
                        </a:spcAft>
                      </a:pPr>
                      <a:r>
                        <a:rPr lang="ar-SA" sz="1100">
                          <a:effectLst/>
                        </a:rPr>
                        <a:t>مرحله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توضیح خلاصه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068949234"/>
                  </a:ext>
                </a:extLst>
              </a:tr>
              <a:tr h="436286">
                <a:tc>
                  <a:txBody>
                    <a:bodyPr/>
                    <a:lstStyle/>
                    <a:p>
                      <a:pPr marL="0" marR="0" algn="ctr" rtl="1">
                        <a:lnSpc>
                          <a:spcPct val="107000"/>
                        </a:lnSpc>
                        <a:spcBef>
                          <a:spcPts val="0"/>
                        </a:spcBef>
                        <a:spcAft>
                          <a:spcPts val="0"/>
                        </a:spcAft>
                      </a:pPr>
                      <a:r>
                        <a:rPr lang="ar-SA" sz="1100">
                          <a:effectLst/>
                        </a:rPr>
                        <a:t>انتخاب و آماده سازی مواد اولیه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استفاده از آهن خام، کربن و عناصر آلیاژی برای بهبود خواص مکانیکی و اطمینان از کیفیت مواد اولیه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00846930"/>
                  </a:ext>
                </a:extLst>
              </a:tr>
              <a:tr h="436286">
                <a:tc>
                  <a:txBody>
                    <a:bodyPr/>
                    <a:lstStyle/>
                    <a:p>
                      <a:pPr marL="0" marR="0" algn="ctr" rtl="1">
                        <a:lnSpc>
                          <a:spcPct val="107000"/>
                        </a:lnSpc>
                        <a:spcBef>
                          <a:spcPts val="0"/>
                        </a:spcBef>
                        <a:spcAft>
                          <a:spcPts val="0"/>
                        </a:spcAft>
                      </a:pPr>
                      <a:r>
                        <a:rPr lang="ar-SA" sz="1100">
                          <a:effectLst/>
                        </a:rPr>
                        <a:t>ذوب کردن مواد اولیه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ذوب در کوره های القایی یا قوس الکتریکی با کنترل دقیق دما و زمان؛ افزودن جوانه زا برای بهبود انجماد</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97690415"/>
                  </a:ext>
                </a:extLst>
              </a:tr>
              <a:tr h="436286">
                <a:tc>
                  <a:txBody>
                    <a:bodyPr/>
                    <a:lstStyle/>
                    <a:p>
                      <a:pPr marL="0" marR="0" algn="ctr" rtl="1">
                        <a:lnSpc>
                          <a:spcPct val="107000"/>
                        </a:lnSpc>
                        <a:spcBef>
                          <a:spcPts val="0"/>
                        </a:spcBef>
                        <a:spcAft>
                          <a:spcPts val="0"/>
                        </a:spcAft>
                      </a:pPr>
                      <a:r>
                        <a:rPr lang="ar-SA" sz="1100">
                          <a:effectLst/>
                        </a:rPr>
                        <a:t>تصفیه و خنثی سازی مذاب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حذف ناخالصی ها و تنظیم ترکیب شیمیایی برای ارتقاء استحکام، کاهش ترک خوردگی و بهبود کیفیت سطحی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42932021"/>
                  </a:ext>
                </a:extLst>
              </a:tr>
              <a:tr h="222190">
                <a:tc>
                  <a:txBody>
                    <a:bodyPr/>
                    <a:lstStyle/>
                    <a:p>
                      <a:pPr marL="0" marR="0" algn="ctr" rtl="1">
                        <a:lnSpc>
                          <a:spcPct val="107000"/>
                        </a:lnSpc>
                        <a:spcBef>
                          <a:spcPts val="0"/>
                        </a:spcBef>
                        <a:spcAft>
                          <a:spcPts val="0"/>
                        </a:spcAft>
                      </a:pPr>
                      <a:r>
                        <a:rPr lang="ar-SA" sz="1100">
                          <a:effectLst/>
                        </a:rPr>
                        <a:t>طراحی قالب و قالب گیری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ساخت قالب ماسه ای یا فلزی متناسب با شکل قطعه؛ ریختن دقیق مذاب در قالب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80999111"/>
                  </a:ext>
                </a:extLst>
              </a:tr>
              <a:tr h="222190">
                <a:tc>
                  <a:txBody>
                    <a:bodyPr/>
                    <a:lstStyle/>
                    <a:p>
                      <a:pPr marL="0" marR="0" algn="ctr" rtl="1">
                        <a:lnSpc>
                          <a:spcPct val="107000"/>
                        </a:lnSpc>
                        <a:spcBef>
                          <a:spcPts val="0"/>
                        </a:spcBef>
                        <a:spcAft>
                          <a:spcPts val="0"/>
                        </a:spcAft>
                      </a:pPr>
                      <a:r>
                        <a:rPr lang="ar-SA" sz="1100">
                          <a:effectLst/>
                        </a:rPr>
                        <a:t>انجماد و سرد شدن</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سرد شدن تدریجی و یکنواخت برای جلوگیری از ترک خوردگی و تنش های داخلی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15947420"/>
                  </a:ext>
                </a:extLst>
              </a:tr>
              <a:tr h="222190">
                <a:tc>
                  <a:txBody>
                    <a:bodyPr/>
                    <a:lstStyle/>
                    <a:p>
                      <a:pPr marL="0" marR="0" algn="ctr" rtl="1">
                        <a:lnSpc>
                          <a:spcPct val="107000"/>
                        </a:lnSpc>
                        <a:spcBef>
                          <a:spcPts val="0"/>
                        </a:spcBef>
                        <a:spcAft>
                          <a:spcPts val="0"/>
                        </a:spcAft>
                      </a:pPr>
                      <a:r>
                        <a:rPr lang="ar-SA" sz="1100">
                          <a:effectLst/>
                        </a:rPr>
                        <a:t>خارج کردن قطعه از قالب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جداسازی قطعه از قالب به صورت دستی یا مکانیزه، با دقت بالا برای جلوگیری از آسیب دیدگی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59758419"/>
                  </a:ext>
                </a:extLst>
              </a:tr>
              <a:tr h="222190">
                <a:tc>
                  <a:txBody>
                    <a:bodyPr/>
                    <a:lstStyle/>
                    <a:p>
                      <a:pPr marL="0" marR="0" algn="ctr" rtl="1">
                        <a:lnSpc>
                          <a:spcPct val="107000"/>
                        </a:lnSpc>
                        <a:spcBef>
                          <a:spcPts val="0"/>
                        </a:spcBef>
                        <a:spcAft>
                          <a:spcPts val="0"/>
                        </a:spcAft>
                      </a:pPr>
                      <a:r>
                        <a:rPr lang="ar-SA" sz="1100">
                          <a:effectLst/>
                        </a:rPr>
                        <a:t>ماشین کاری و پرداخت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انجام تراش، فرز، سایش و صاف کاری برای رسیدن به ابعاد دقیق و سطح با کیفیت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94048038"/>
                  </a:ext>
                </a:extLst>
              </a:tr>
              <a:tr h="222190">
                <a:tc>
                  <a:txBody>
                    <a:bodyPr/>
                    <a:lstStyle/>
                    <a:p>
                      <a:pPr marL="0" marR="0" algn="ctr" rtl="1">
                        <a:lnSpc>
                          <a:spcPct val="107000"/>
                        </a:lnSpc>
                        <a:spcBef>
                          <a:spcPts val="0"/>
                        </a:spcBef>
                        <a:spcAft>
                          <a:spcPts val="0"/>
                        </a:spcAft>
                      </a:pPr>
                      <a:r>
                        <a:rPr lang="ar-SA" sz="1100">
                          <a:effectLst/>
                        </a:rPr>
                        <a:t>عملیات حرارتی</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بهبود خواص مکانیکی با گرم و سرد کردن کنترل شده (مثل آب کشی یا هواخنک)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94615104"/>
                  </a:ext>
                </a:extLst>
              </a:tr>
              <a:tr h="222190">
                <a:tc>
                  <a:txBody>
                    <a:bodyPr/>
                    <a:lstStyle/>
                    <a:p>
                      <a:pPr marL="0" marR="0" algn="ctr" rtl="1">
                        <a:lnSpc>
                          <a:spcPct val="107000"/>
                        </a:lnSpc>
                        <a:spcBef>
                          <a:spcPts val="0"/>
                        </a:spcBef>
                        <a:spcAft>
                          <a:spcPts val="0"/>
                        </a:spcAft>
                      </a:pPr>
                      <a:r>
                        <a:rPr lang="ar-SA" sz="1100">
                          <a:effectLst/>
                        </a:rPr>
                        <a:t>بازرسی و کنترل کیفیت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a:effectLst/>
                        </a:rPr>
                        <a:t>بررسی چشمی، مکانیکی و شیمیایی برای اطمینان از انطباق با استانداردها و شناسایی عیوب</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66201895"/>
                  </a:ext>
                </a:extLst>
              </a:tr>
              <a:tr h="222190">
                <a:tc>
                  <a:txBody>
                    <a:bodyPr/>
                    <a:lstStyle/>
                    <a:p>
                      <a:pPr marL="0" marR="0" algn="ctr" rtl="1">
                        <a:lnSpc>
                          <a:spcPct val="107000"/>
                        </a:lnSpc>
                        <a:spcBef>
                          <a:spcPts val="0"/>
                        </a:spcBef>
                        <a:spcAft>
                          <a:spcPts val="0"/>
                        </a:spcAft>
                      </a:pPr>
                      <a:r>
                        <a:rPr lang="ar-SA" sz="1100">
                          <a:effectLst/>
                        </a:rPr>
                        <a:t>پوشش دهی و حفاظت</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1100" dirty="0">
                          <a:effectLst/>
                        </a:rPr>
                        <a:t>اعمال رنگ، روکش های مقاوم به خوردگی و حرارت برای افزایش طول عمر و مقاومت قطعه</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31811505"/>
                  </a:ext>
                </a:extLst>
              </a:tr>
            </a:tbl>
          </a:graphicData>
        </a:graphic>
      </p:graphicFrame>
    </p:spTree>
    <p:extLst>
      <p:ext uri="{BB962C8B-B14F-4D97-AF65-F5344CB8AC3E}">
        <p14:creationId xmlns:p14="http://schemas.microsoft.com/office/powerpoint/2010/main" val="46997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6E8D5F-BB71-5990-5AA6-7B01B34CC342}"/>
              </a:ext>
            </a:extLst>
          </p:cNvPr>
          <p:cNvSpPr txBox="1"/>
          <p:nvPr/>
        </p:nvSpPr>
        <p:spPr>
          <a:xfrm>
            <a:off x="1938131" y="1307574"/>
            <a:ext cx="6102626" cy="4567532"/>
          </a:xfrm>
          <a:prstGeom prst="rect">
            <a:avLst/>
          </a:prstGeom>
          <a:noFill/>
        </p:spPr>
        <p:txBody>
          <a:bodyPr wrap="square">
            <a:spAutoFit/>
          </a:bodyPr>
          <a:lstStyle/>
          <a:p>
            <a:pPr marL="0" marR="0" algn="r" rtl="1">
              <a:lnSpc>
                <a:spcPct val="107000"/>
              </a:lnSpc>
              <a:spcBef>
                <a:spcPts val="200"/>
              </a:spcBef>
              <a:spcAft>
                <a:spcPts val="0"/>
              </a:spcAft>
            </a:pPr>
            <a:r>
              <a:rPr lang="fa-IR"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نکات کلیدی در فرآیند ریخته گری چدن:</a:t>
            </a:r>
            <a:endParaRPr lang="en-US" sz="18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کنترل دمای ذوب و انجماد</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دمای دقیق نقش مهمی در شکل گیری ساختار مناسب و جلوگیری از نقص های ریخته گری دارد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طراحی اصولی قالب</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قالب باید بر اساس ویژگی های هندسی قطعه و فرآیند تولید طراحی شود تا جریان مذاب و پرشدگی قالب به خوبی انجام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انجام عملیات حرارتی</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عملیات حرارتی باعث بهبود خواص مکانیکی مانند سختی، استحکام و مقاومت سایشی می شود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کنترل کیفیت مستمر</a:t>
            </a:r>
            <a:br>
              <a:rPr lang="en-US" sz="1800" dirty="0">
                <a:effectLst/>
                <a:latin typeface="Times New Roman" panose="02020603050405020304" pitchFamily="18" charset="0"/>
                <a:ea typeface="Times New Roman" panose="02020603050405020304" pitchFamily="18" charset="0"/>
                <a:cs typeface="Arial" panose="020B0604020202020204" pitchFamily="34" charset="0"/>
              </a:rPr>
            </a:b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بازرسی مداوم قطعات در طول فرآیند تولید به کاهش ضایعات و افزایش کیفیت محصول نهایی کمک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6886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8A765FF-C28F-BDC8-ED4B-75DDD39935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782" y="1497494"/>
            <a:ext cx="8888293" cy="4073801"/>
          </a:xfrm>
          <a:prstGeom prst="rect">
            <a:avLst/>
          </a:prstGeom>
        </p:spPr>
      </p:pic>
    </p:spTree>
    <p:extLst>
      <p:ext uri="{BB962C8B-B14F-4D97-AF65-F5344CB8AC3E}">
        <p14:creationId xmlns:p14="http://schemas.microsoft.com/office/powerpoint/2010/main" val="798732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F888C2-C0AA-9E85-3612-C5AD001337B2}"/>
              </a:ext>
            </a:extLst>
          </p:cNvPr>
          <p:cNvSpPr txBox="1"/>
          <p:nvPr/>
        </p:nvSpPr>
        <p:spPr>
          <a:xfrm>
            <a:off x="622852" y="0"/>
            <a:ext cx="8743122" cy="6428170"/>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جمع بندی: چرا ریخته گری چدن را به اوانگارد بسپاریم؟</a:t>
            </a:r>
            <a:endParaRPr lang="en-US"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فرآیند ریخته گری چدن، به عنوان یکی از روش های کلیدی در تولید و ساخت قطعات صنعتی، به دلیل توانایی بالا در شکل دهی به قطعات ساده و پیچیده، همواره مورد توجه صنایع مختلف قرار داشته است. این فرآیند اگرچه انعطاف پذیر و دقیق است، اما نیاز به دانش تخصصی، تجربه بالا، تجهیزات مناسب و مهارت در طراحی قالب ها دارد. از همین رو، انتخاب مجموعه ای متخصص برای اجرای صحیح این فرآیند، اهمیت ویژه ای پیدا می کند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هلدینگ بازرگانی صنعتی آوانگارد</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با بیش از دو دهه تجربه در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ساخت و تولید قطعات چدنی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و با بهره مندی از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مهندسینی فارغ التحصیل از دانشگاه های برتر ایران و کانادا</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آماده ارائه خدمات حرفه ای و مشاوره تخصصی در حوزه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ریخته گری چدن</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می باشد. این مجموعه توانسته است با استفاده از متدهای روز دنیا، همچون قالب گیری ماسه ای</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CO2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و مدل سازی مهندسی معکوس، رضایت مشتریان در صنایع مختلف را به دست آورد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اگر قصد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خرید</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یا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فروش قطعات چدنی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را دارید، یا به دنبال دریافت قیمت مناسب برای اجرای پروژه های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ریخته گری و تولید قطعات صنعتی</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 هستید، کارشناسان آوانگارد در کنار شما خواهند بود. ما در تمامی مراحل از  طراحی قالب تا ریخته گری،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شات پلاست، ماشین کاری، عملیات حرارتی و تحویل نهایی </a:t>
            </a: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در کنار شما هستیم تا قطعه ای دقیق، با کیفیت و بدون نقص دریافت کنید</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برای دریافت مشاوره رایگان و اطلاع از قیمت و شرایط ساخت ، </a:t>
            </a:r>
            <a:r>
              <a:rPr lang="ar-SA"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سفارش ریخته گری چدن</a:t>
            </a:r>
            <a:r>
              <a:rPr lang="ar-SA" sz="18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 </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و راه اندازی </a:t>
            </a:r>
            <a:r>
              <a:rPr lang="ar-SA" sz="18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کارگاه ریخته گری</a:t>
            </a:r>
            <a:r>
              <a:rPr lang="ar-SA" sz="1800" b="1" dirty="0">
                <a:effectLst/>
                <a:latin typeface="Calibri" panose="020F0502020204030204" pitchFamily="34" charset="0"/>
                <a:ea typeface="Times New Roman" panose="02020603050405020304" pitchFamily="18" charset="0"/>
                <a:cs typeface="Times New Roman" panose="02020603050405020304" pitchFamily="18" charset="0"/>
              </a:rPr>
              <a:t> با آوانگارد در تماس باشید</a:t>
            </a: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2000" b="1" dirty="0">
                <a:effectLst/>
                <a:latin typeface="Calibri" panose="020F0502020204030204" pitchFamily="34" charset="0"/>
                <a:ea typeface="Calibri" panose="020F0502020204030204" pitchFamily="34" charset="0"/>
                <a:cs typeface="Arial" panose="020B0604020202020204" pitchFamily="34" charset="0"/>
              </a:rPr>
              <a:t>شرکت هلدینگ بازرگانی صنعتی آوانگارد</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fa-IR" sz="1600" dirty="0">
                <a:effectLst/>
                <a:latin typeface="Calibri" panose="020F0502020204030204" pitchFamily="34" charset="0"/>
                <a:ea typeface="Calibri" panose="020F0502020204030204" pitchFamily="34" charset="0"/>
                <a:cs typeface="Arial" panose="020B0604020202020204" pitchFamily="34" charset="0"/>
              </a:rPr>
              <a:t>شماره تماس</a:t>
            </a:r>
            <a:r>
              <a:rPr lang="en-US" sz="1600" dirty="0">
                <a:effectLst/>
                <a:latin typeface="Calibri" panose="020F0502020204030204" pitchFamily="34" charset="0"/>
                <a:ea typeface="Calibri" panose="020F0502020204030204" pitchFamily="34" charset="0"/>
                <a:cs typeface="Arial" panose="020B0604020202020204" pitchFamily="34" charset="0"/>
              </a:rPr>
              <a:t>:</a:t>
            </a:r>
            <a:r>
              <a:rPr lang="fa-IR" sz="1600" dirty="0">
                <a:effectLst/>
                <a:latin typeface="Calibri" panose="020F0502020204030204" pitchFamily="34" charset="0"/>
                <a:ea typeface="Calibri" panose="020F0502020204030204" pitchFamily="34" charset="0"/>
                <a:cs typeface="Arial" panose="020B0604020202020204" pitchFamily="34" charset="0"/>
              </a:rPr>
              <a:t> 00989120228576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fa-IR" sz="1600" dirty="0">
                <a:effectLst/>
                <a:latin typeface="Calibri" panose="020F0502020204030204" pitchFamily="34" charset="0"/>
                <a:ea typeface="Calibri" panose="020F0502020204030204" pitchFamily="34" charset="0"/>
                <a:cs typeface="Arial" panose="020B0604020202020204" pitchFamily="34" charset="0"/>
              </a:rPr>
              <a:t> وب سایت</a:t>
            </a:r>
            <a:r>
              <a:rPr lang="en-US" sz="1600" dirty="0">
                <a:latin typeface="Calibri" panose="020F0502020204030204" pitchFamily="34" charset="0"/>
                <a:ea typeface="Calibri" panose="020F0502020204030204" pitchFamily="34" charset="0"/>
                <a:cs typeface="Arial" panose="020B0604020202020204" pitchFamily="34" charset="0"/>
              </a:rPr>
              <a:t>:</a:t>
            </a:r>
            <a:r>
              <a:rPr lang="en-US" sz="1600" dirty="0">
                <a:latin typeface="Arial" panose="020B0604020202020204" pitchFamily="34" charset="0"/>
                <a:ea typeface="Calibri" panose="020F0502020204030204" pitchFamily="34" charset="0"/>
                <a:cs typeface="Arial" panose="020B0604020202020204" pitchFamily="34" charset="0"/>
              </a:rPr>
              <a:t> </a:t>
            </a:r>
            <a:r>
              <a:rPr lang="fa-IR" sz="1600" dirty="0">
                <a:effectLst/>
                <a:latin typeface="Calibri" panose="020F0502020204030204" pitchFamily="34" charset="0"/>
                <a:ea typeface="Calibri" panose="020F0502020204030204" pitchFamily="34" charset="0"/>
                <a:cs typeface="Arial" panose="020B0604020202020204" pitchFamily="34" charset="0"/>
              </a:rPr>
              <a:t> </a:t>
            </a:r>
            <a:r>
              <a:rPr lang="en-US" sz="16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Avangardholding.com</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0725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B6C7CC-11D6-9CF3-0D3D-5123A8E0C873}"/>
              </a:ext>
            </a:extLst>
          </p:cNvPr>
          <p:cNvSpPr txBox="1"/>
          <p:nvPr/>
        </p:nvSpPr>
        <p:spPr>
          <a:xfrm>
            <a:off x="1858617" y="821812"/>
            <a:ext cx="6102626" cy="5214376"/>
          </a:xfrm>
          <a:prstGeom prst="rect">
            <a:avLst/>
          </a:prstGeom>
          <a:noFill/>
        </p:spPr>
        <p:txBody>
          <a:bodyPr wrap="square">
            <a:spAutoFit/>
          </a:bodyPr>
          <a:lstStyle/>
          <a:p>
            <a:pPr marL="0" marR="0" algn="r" rtl="1">
              <a:lnSpc>
                <a:spcPct val="107000"/>
              </a:lnSpc>
              <a:spcBef>
                <a:spcPts val="200"/>
              </a:spcBef>
              <a:spcAft>
                <a:spcPts val="0"/>
              </a:spcAft>
            </a:pPr>
            <a:r>
              <a:rPr lang="fa-IR"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چدن چیست؟</a:t>
            </a:r>
            <a:endParaRPr lang="en-US"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چدن</a:t>
            </a:r>
            <a:r>
              <a:rPr lang="en-US" sz="1800" dirty="0">
                <a:effectLst/>
                <a:latin typeface="Calibri" panose="020F0502020204030204" pitchFamily="34" charset="0"/>
                <a:ea typeface="Calibri" panose="020F0502020204030204" pitchFamily="34" charset="0"/>
                <a:cs typeface="Arial" panose="020B0604020202020204" pitchFamily="34" charset="0"/>
              </a:rPr>
              <a:t> (Cast Iron) </a:t>
            </a:r>
            <a:r>
              <a:rPr lang="fa-IR" sz="1800" dirty="0">
                <a:effectLst/>
                <a:latin typeface="Calibri" panose="020F0502020204030204" pitchFamily="34" charset="0"/>
                <a:ea typeface="Calibri" panose="020F0502020204030204" pitchFamily="34" charset="0"/>
                <a:cs typeface="Arial" panose="020B0604020202020204" pitchFamily="34" charset="0"/>
              </a:rPr>
              <a:t>یک آلیاژ آهنی پرکاربرد و اساسی در صنایع ریخته گری و ساخت قطعات صنعتی است که به طور معمول از ترکیب حدود ۲ تا ۴ درصد کربن</a:t>
            </a:r>
            <a:r>
              <a:rPr lang="en-US" sz="1800" dirty="0">
                <a:effectLst/>
                <a:latin typeface="Calibri" panose="020F0502020204030204" pitchFamily="34" charset="0"/>
                <a:ea typeface="Calibri" panose="020F0502020204030204" pitchFamily="34" charset="0"/>
                <a:cs typeface="Arial" panose="020B0604020202020204" pitchFamily="34" charset="0"/>
              </a:rPr>
              <a:t> (Carbon)</a:t>
            </a:r>
            <a:r>
              <a:rPr lang="fa-IR" sz="1800" dirty="0">
                <a:effectLst/>
                <a:latin typeface="Calibri" panose="020F0502020204030204" pitchFamily="34" charset="0"/>
                <a:ea typeface="Calibri" panose="020F0502020204030204" pitchFamily="34" charset="0"/>
                <a:cs typeface="Arial" panose="020B0604020202020204" pitchFamily="34" charset="0"/>
              </a:rPr>
              <a:t>، ۱ تا ۳ درصد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سیلیسیم</a:t>
            </a:r>
            <a:r>
              <a:rPr lang="en-US" sz="1800" dirty="0">
                <a:effectLst/>
                <a:latin typeface="Calibri" panose="020F0502020204030204" pitchFamily="34" charset="0"/>
                <a:ea typeface="Calibri" panose="020F0502020204030204" pitchFamily="34" charset="0"/>
                <a:cs typeface="Arial" panose="020B0604020202020204" pitchFamily="34" charset="0"/>
              </a:rPr>
              <a:t> (Silicon) </a:t>
            </a:r>
            <a:r>
              <a:rPr lang="fa-IR" sz="1800" dirty="0">
                <a:effectLst/>
                <a:latin typeface="Calibri" panose="020F0502020204030204" pitchFamily="34" charset="0"/>
                <a:ea typeface="Calibri" panose="020F0502020204030204" pitchFamily="34" charset="0"/>
                <a:cs typeface="Arial" panose="020B0604020202020204" pitchFamily="34" charset="0"/>
              </a:rPr>
              <a:t>و مقادیری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منگنز</a:t>
            </a:r>
            <a:r>
              <a:rPr lang="en-US" sz="1800" dirty="0">
                <a:effectLst/>
                <a:latin typeface="Calibri" panose="020F0502020204030204" pitchFamily="34" charset="0"/>
                <a:ea typeface="Calibri" panose="020F0502020204030204" pitchFamily="34" charset="0"/>
                <a:cs typeface="Arial" panose="020B0604020202020204" pitchFamily="34" charset="0"/>
              </a:rPr>
              <a:t> (Manganese)</a:t>
            </a:r>
            <a:r>
              <a:rPr lang="fa-IR" sz="1800" dirty="0">
                <a:effectLst/>
                <a:latin typeface="Calibri" panose="020F0502020204030204" pitchFamily="34" charset="0"/>
                <a:ea typeface="Calibri" panose="020F0502020204030204" pitchFamily="34" charset="0"/>
                <a:cs typeface="Arial" panose="020B0604020202020204" pitchFamily="34" charset="0"/>
              </a:rPr>
              <a:t>، گوگرد</a:t>
            </a:r>
            <a:r>
              <a:rPr lang="en-US" sz="1800" dirty="0">
                <a:effectLst/>
                <a:latin typeface="Calibri" panose="020F0502020204030204" pitchFamily="34" charset="0"/>
                <a:ea typeface="Calibri" panose="020F0502020204030204" pitchFamily="34" charset="0"/>
                <a:cs typeface="Arial" panose="020B0604020202020204" pitchFamily="34" charset="0"/>
              </a:rPr>
              <a:t> (Sulfur) </a:t>
            </a:r>
            <a:r>
              <a:rPr lang="fa-IR" sz="1800" dirty="0">
                <a:effectLst/>
                <a:latin typeface="Calibri" panose="020F0502020204030204" pitchFamily="34" charset="0"/>
                <a:ea typeface="Calibri" panose="020F0502020204030204" pitchFamily="34" charset="0"/>
                <a:cs typeface="Arial" panose="020B0604020202020204" pitchFamily="34" charset="0"/>
              </a:rPr>
              <a:t>و فسفر</a:t>
            </a:r>
            <a:r>
              <a:rPr lang="en-US" sz="1800" dirty="0">
                <a:effectLst/>
                <a:latin typeface="Calibri" panose="020F0502020204030204" pitchFamily="34" charset="0"/>
                <a:ea typeface="Calibri" panose="020F0502020204030204" pitchFamily="34" charset="0"/>
                <a:cs typeface="Arial" panose="020B0604020202020204" pitchFamily="34" charset="0"/>
              </a:rPr>
              <a:t> (Phosphorus) </a:t>
            </a:r>
            <a:r>
              <a:rPr lang="fa-IR" sz="1800" dirty="0">
                <a:effectLst/>
                <a:latin typeface="Calibri" panose="020F0502020204030204" pitchFamily="34" charset="0"/>
                <a:ea typeface="Calibri" panose="020F0502020204030204" pitchFamily="34" charset="0"/>
                <a:cs typeface="Arial" panose="020B0604020202020204" pitchFamily="34" charset="0"/>
              </a:rPr>
              <a:t>تشکیل شده است. این آلیاژ از طریق ذوب سنگ آهن در کوره بلند</a:t>
            </a:r>
            <a:r>
              <a:rPr lang="en-US" sz="1800" dirty="0">
                <a:effectLst/>
                <a:latin typeface="Calibri" panose="020F0502020204030204" pitchFamily="34" charset="0"/>
                <a:ea typeface="Calibri" panose="020F0502020204030204" pitchFamily="34" charset="0"/>
                <a:cs typeface="Arial" panose="020B0604020202020204" pitchFamily="34" charset="0"/>
              </a:rPr>
              <a:t> (Blast Furnace) </a:t>
            </a:r>
            <a:r>
              <a:rPr lang="fa-IR" sz="1800" dirty="0">
                <a:effectLst/>
                <a:latin typeface="Calibri" panose="020F0502020204030204" pitchFamily="34" charset="0"/>
                <a:ea typeface="Calibri" panose="020F0502020204030204" pitchFamily="34" charset="0"/>
                <a:cs typeface="Arial" panose="020B0604020202020204" pitchFamily="34" charset="0"/>
              </a:rPr>
              <a:t>و طی فرآیندهایی نظیر تصفیه و آلیاژسازی به دست می آید. چدن به دلیل داشتن نقطه ذوب پایین تر نسبت به فولاد و روان ریزی بالا</a:t>
            </a:r>
            <a:r>
              <a:rPr lang="en-US" sz="1800" dirty="0">
                <a:effectLst/>
                <a:latin typeface="Calibri" panose="020F0502020204030204" pitchFamily="34" charset="0"/>
                <a:ea typeface="Calibri" panose="020F0502020204030204" pitchFamily="34" charset="0"/>
                <a:cs typeface="Arial" panose="020B0604020202020204" pitchFamily="34" charset="0"/>
              </a:rPr>
              <a:t> (Fluidity)</a:t>
            </a:r>
            <a:r>
              <a:rPr lang="fa-IR" sz="1800" dirty="0">
                <a:effectLst/>
                <a:latin typeface="Calibri" panose="020F0502020204030204" pitchFamily="34" charset="0"/>
                <a:ea typeface="Calibri" panose="020F0502020204030204" pitchFamily="34" charset="0"/>
                <a:cs typeface="Arial" panose="020B0604020202020204" pitchFamily="34" charset="0"/>
              </a:rPr>
              <a:t>، انتخابی ایده آل برای فرآیند ریخته گری قطعات پیچیده و بزرگ محسوب می شود. مقاومت بالا در برابر سایش، خوردگی و ارتعاشات مکانیکی، چدن را در ساخت قطعاتی مانند پوسته پمپ، دیسک ترمز، پایه  ماشین آلات، قطعات موتور و حتی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تجهیزات معادن شن و ماسه</a:t>
            </a:r>
            <a:r>
              <a:rPr lang="fa-IR" sz="1800"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به گزینه ای برتر تبدیل کرده است. انواع مختلف چدن مانند ،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چدن نایهارد</a:t>
            </a:r>
            <a:r>
              <a:rPr lang="fa-IR" sz="1800" dirty="0">
                <a:effectLst/>
                <a:latin typeface="Calibri" panose="020F0502020204030204" pitchFamily="34" charset="0"/>
                <a:ea typeface="Calibri" panose="020F0502020204030204" pitchFamily="34" charset="0"/>
                <a:cs typeface="Arial" panose="020B0604020202020204" pitchFamily="34" charset="0"/>
              </a:rPr>
              <a:t>، چدن خاکستری</a:t>
            </a:r>
            <a:r>
              <a:rPr lang="en-US" sz="1800" dirty="0">
                <a:effectLst/>
                <a:latin typeface="Calibri" panose="020F0502020204030204" pitchFamily="34" charset="0"/>
                <a:ea typeface="Calibri" panose="020F0502020204030204" pitchFamily="34" charset="0"/>
                <a:cs typeface="Arial" panose="020B0604020202020204" pitchFamily="34" charset="0"/>
              </a:rPr>
              <a:t> (Gray Cast Iron)</a:t>
            </a:r>
            <a:r>
              <a:rPr lang="fa-IR" sz="1800" dirty="0">
                <a:effectLst/>
                <a:latin typeface="Calibri" panose="020F0502020204030204" pitchFamily="34" charset="0"/>
                <a:ea typeface="Calibri" panose="020F0502020204030204" pitchFamily="34" charset="0"/>
                <a:cs typeface="Arial" panose="020B0604020202020204" pitchFamily="34" charset="0"/>
              </a:rPr>
              <a:t>، چدن داکتیل</a:t>
            </a:r>
            <a:r>
              <a:rPr lang="en-US" sz="1800" dirty="0">
                <a:effectLst/>
                <a:latin typeface="Calibri" panose="020F0502020204030204" pitchFamily="34" charset="0"/>
                <a:ea typeface="Calibri" panose="020F0502020204030204" pitchFamily="34" charset="0"/>
                <a:cs typeface="Arial" panose="020B0604020202020204" pitchFamily="34" charset="0"/>
              </a:rPr>
              <a:t> (Ductile Iron) </a:t>
            </a:r>
            <a:r>
              <a:rPr lang="fa-IR" sz="1800" dirty="0">
                <a:effectLst/>
                <a:latin typeface="Calibri" panose="020F0502020204030204" pitchFamily="34" charset="0"/>
                <a:ea typeface="Calibri" panose="020F0502020204030204" pitchFamily="34" charset="0"/>
                <a:cs typeface="Arial" panose="020B0604020202020204" pitchFamily="34" charset="0"/>
              </a:rPr>
              <a:t>،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چدن پرکروم</a:t>
            </a:r>
            <a:r>
              <a:rPr lang="fa-IR" sz="1800" dirty="0">
                <a:effectLst/>
                <a:latin typeface="Calibri" panose="020F0502020204030204" pitchFamily="34" charset="0"/>
                <a:ea typeface="Calibri" panose="020F0502020204030204" pitchFamily="34" charset="0"/>
                <a:cs typeface="Arial" panose="020B0604020202020204" pitchFamily="34" charset="0"/>
              </a:rPr>
              <a:t>  و  چدن سفید</a:t>
            </a:r>
            <a:r>
              <a:rPr lang="en-US" sz="1800" dirty="0">
                <a:effectLst/>
                <a:latin typeface="Calibri" panose="020F0502020204030204" pitchFamily="34" charset="0"/>
                <a:ea typeface="Calibri" panose="020F0502020204030204" pitchFamily="34" charset="0"/>
                <a:cs typeface="Arial" panose="020B0604020202020204" pitchFamily="34" charset="0"/>
              </a:rPr>
              <a:t> (White Cast Iron) </a:t>
            </a:r>
            <a:r>
              <a:rPr lang="fa-IR" sz="1800" dirty="0">
                <a:effectLst/>
                <a:latin typeface="Calibri" panose="020F0502020204030204" pitchFamily="34" charset="0"/>
                <a:ea typeface="Calibri" panose="020F0502020204030204" pitchFamily="34" charset="0"/>
                <a:cs typeface="Arial" panose="020B0604020202020204" pitchFamily="34" charset="0"/>
              </a:rPr>
              <a:t>هر کدام ویژگی ها و کاربردهای خاص خود را دارند. آشنایی با ساختار میکروسکوپی چدن، ویژگی های مکانیکی آن و روش های تولید، گامی اساسی در یادگیری اصول مهندسی مواد و ریخته گری صنعتی به شمار می آید</a:t>
            </a:r>
            <a:r>
              <a:rPr lang="en-US" sz="18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1542834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828C49-8170-7D8F-866C-F768FD742C8E}"/>
              </a:ext>
            </a:extLst>
          </p:cNvPr>
          <p:cNvSpPr txBox="1"/>
          <p:nvPr/>
        </p:nvSpPr>
        <p:spPr>
          <a:xfrm>
            <a:off x="1818861" y="1118175"/>
            <a:ext cx="6102626" cy="4621650"/>
          </a:xfrm>
          <a:prstGeom prst="rect">
            <a:avLst/>
          </a:prstGeom>
          <a:noFill/>
        </p:spPr>
        <p:txBody>
          <a:bodyPr wrap="square">
            <a:spAutoFit/>
          </a:bodyPr>
          <a:lstStyle/>
          <a:p>
            <a:pPr marL="0" marR="0" algn="r" rtl="1">
              <a:lnSpc>
                <a:spcPct val="107000"/>
              </a:lnSpc>
              <a:spcBef>
                <a:spcPts val="200"/>
              </a:spcBef>
              <a:spcAft>
                <a:spcPts val="0"/>
              </a:spcAft>
            </a:pPr>
            <a:r>
              <a:rPr lang="fa-IR"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منظور از ریخته گری چدن چیست؟</a:t>
            </a:r>
            <a:endParaRPr lang="en-US"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ریخته گری چدن</a:t>
            </a:r>
            <a:r>
              <a:rPr lang="en-US" sz="1800" dirty="0">
                <a:effectLst/>
                <a:latin typeface="Calibri" panose="020F0502020204030204" pitchFamily="34" charset="0"/>
                <a:ea typeface="Calibri" panose="020F0502020204030204" pitchFamily="34" charset="0"/>
                <a:cs typeface="Arial" panose="020B0604020202020204" pitchFamily="34" charset="0"/>
              </a:rPr>
              <a:t> (Cast Iron Casting) </a:t>
            </a:r>
            <a:r>
              <a:rPr lang="fa-IR" sz="1800" dirty="0">
                <a:effectLst/>
                <a:latin typeface="Calibri" panose="020F0502020204030204" pitchFamily="34" charset="0"/>
                <a:ea typeface="Calibri" panose="020F0502020204030204" pitchFamily="34" charset="0"/>
                <a:cs typeface="Arial" panose="020B0604020202020204" pitchFamily="34" charset="0"/>
              </a:rPr>
              <a:t>یکی از رایج ترین و پرکاربردترین روش های شکل دهی فلزات در صنایع سنگین و سبک است که طی آن، چدن مذاب</a:t>
            </a:r>
            <a:r>
              <a:rPr lang="en-US" sz="1800" dirty="0">
                <a:effectLst/>
                <a:latin typeface="Calibri" panose="020F0502020204030204" pitchFamily="34" charset="0"/>
                <a:ea typeface="Calibri" panose="020F0502020204030204" pitchFamily="34" charset="0"/>
                <a:cs typeface="Arial" panose="020B0604020202020204" pitchFamily="34" charset="0"/>
              </a:rPr>
              <a:t> (Molten Cast Iron) </a:t>
            </a:r>
            <a:r>
              <a:rPr lang="fa-IR" sz="1800" dirty="0">
                <a:effectLst/>
                <a:latin typeface="Calibri" panose="020F0502020204030204" pitchFamily="34" charset="0"/>
                <a:ea typeface="Calibri" panose="020F0502020204030204" pitchFamily="34" charset="0"/>
                <a:cs typeface="Arial" panose="020B0604020202020204" pitchFamily="34" charset="0"/>
              </a:rPr>
              <a:t>به درون قالبی از پیش طراحی شده</a:t>
            </a:r>
            <a:r>
              <a:rPr lang="en-US" sz="1800" dirty="0">
                <a:effectLst/>
                <a:latin typeface="Calibri" panose="020F0502020204030204" pitchFamily="34" charset="0"/>
                <a:ea typeface="Calibri" panose="020F0502020204030204" pitchFamily="34" charset="0"/>
                <a:cs typeface="Arial" panose="020B0604020202020204" pitchFamily="34" charset="0"/>
              </a:rPr>
              <a:t> (Mold) </a:t>
            </a:r>
            <a:r>
              <a:rPr lang="fa-IR" sz="1800" dirty="0">
                <a:effectLst/>
                <a:latin typeface="Calibri" panose="020F0502020204030204" pitchFamily="34" charset="0"/>
                <a:ea typeface="Calibri" panose="020F0502020204030204" pitchFamily="34" charset="0"/>
                <a:cs typeface="Arial" panose="020B0604020202020204" pitchFamily="34" charset="0"/>
              </a:rPr>
              <a:t>ریخته می شود تا پس از سرد شدن و انجماد، قطعه ای با فرم دلخواه تولید گردد. این فرآیند ریختگی شامل مراحلی نظیر آماده سازی آلیاژ چدن، ذوب در کوره مناسب مانند کوره القایی یا بلند</a:t>
            </a:r>
            <a:r>
              <a:rPr lang="en-US" sz="1800" dirty="0">
                <a:effectLst/>
                <a:latin typeface="Calibri" panose="020F0502020204030204" pitchFamily="34" charset="0"/>
                <a:ea typeface="Calibri" panose="020F0502020204030204" pitchFamily="34" charset="0"/>
                <a:cs typeface="Arial" panose="020B0604020202020204" pitchFamily="34" charset="0"/>
              </a:rPr>
              <a:t> (Induction Furnace / Blast Furnace)</a:t>
            </a:r>
            <a:r>
              <a:rPr lang="fa-IR" sz="1800" dirty="0">
                <a:effectLst/>
                <a:latin typeface="Calibri" panose="020F0502020204030204" pitchFamily="34" charset="0"/>
                <a:ea typeface="Calibri" panose="020F0502020204030204" pitchFamily="34" charset="0"/>
                <a:cs typeface="Arial" panose="020B0604020202020204" pitchFamily="34" charset="0"/>
              </a:rPr>
              <a:t>، تخلیه مذاب در داخل قالب و در نهایت جداسازی قطعه از داخل قالب است. چدن به دلیل قابلیت ریخته گری بالا، مقاومت در برابر سایش و قیمت مناسب، گزینه ای ایده آل برای تولید قطعاتی همچون پوسته موتور، دیسک ترمز، قطعات ماشین آلات معدنی و صنعتی اعم از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قطعات سنگ شکن ضربه ای</a:t>
            </a:r>
            <a:r>
              <a:rPr lang="fa-IR" sz="1800" dirty="0">
                <a:effectLst/>
                <a:latin typeface="Calibri" panose="020F0502020204030204" pitchFamily="34" charset="0"/>
                <a:ea typeface="Calibri" panose="020F0502020204030204" pitchFamily="34" charset="0"/>
                <a:cs typeface="Arial" panose="020B0604020202020204" pitchFamily="34" charset="0"/>
              </a:rPr>
              <a:t>،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قطعات ماسه ساز</a:t>
            </a:r>
            <a:r>
              <a:rPr lang="fa-IR" sz="1800"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قطعات سنگ شکن فکی</a:t>
            </a:r>
            <a:r>
              <a:rPr lang="fa-IR" sz="1800"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قطعات سنگ شکن هیدروکن</a:t>
            </a:r>
            <a:r>
              <a:rPr lang="fa-IR" sz="1800"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و ... محسوب می شود. ریخته گری چدن، زیرشاخه ای مهم از مهندسی مواد</a:t>
            </a:r>
            <a:r>
              <a:rPr lang="en-US" sz="1800" dirty="0">
                <a:effectLst/>
                <a:latin typeface="Calibri" panose="020F0502020204030204" pitchFamily="34" charset="0"/>
                <a:ea typeface="Calibri" panose="020F0502020204030204" pitchFamily="34" charset="0"/>
                <a:cs typeface="Arial" panose="020B0604020202020204" pitchFamily="34" charset="0"/>
              </a:rPr>
              <a:t> (Materials Engineering) </a:t>
            </a:r>
            <a:r>
              <a:rPr lang="fa-IR" sz="1800" dirty="0">
                <a:effectLst/>
                <a:latin typeface="Calibri" panose="020F0502020204030204" pitchFamily="34" charset="0"/>
                <a:ea typeface="Calibri" panose="020F0502020204030204" pitchFamily="34" charset="0"/>
                <a:cs typeface="Arial" panose="020B0604020202020204" pitchFamily="34" charset="0"/>
              </a:rPr>
              <a:t>و متالورژی محسوب می شود که شناخت آن برای طراحان و فعالان حوزه تولید قطعات فلزی بسیار ضروری است</a:t>
            </a:r>
            <a:r>
              <a:rPr lang="en-US" sz="18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66731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8CEB496-B62B-D980-7183-B9169C80A1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487" y="1279456"/>
            <a:ext cx="9379828" cy="4299088"/>
          </a:xfrm>
          <a:prstGeom prst="rect">
            <a:avLst/>
          </a:prstGeom>
        </p:spPr>
      </p:pic>
    </p:spTree>
    <p:extLst>
      <p:ext uri="{BB962C8B-B14F-4D97-AF65-F5344CB8AC3E}">
        <p14:creationId xmlns:p14="http://schemas.microsoft.com/office/powerpoint/2010/main" val="3950897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68F3EC-7B8D-497E-704D-C2D6E27DDD42}"/>
              </a:ext>
            </a:extLst>
          </p:cNvPr>
          <p:cNvSpPr txBox="1"/>
          <p:nvPr/>
        </p:nvSpPr>
        <p:spPr>
          <a:xfrm>
            <a:off x="1099931" y="360627"/>
            <a:ext cx="7921487" cy="6136745"/>
          </a:xfrm>
          <a:prstGeom prst="rect">
            <a:avLst/>
          </a:prstGeom>
          <a:noFill/>
        </p:spPr>
        <p:txBody>
          <a:bodyPr wrap="square">
            <a:spAutoFit/>
          </a:bodyPr>
          <a:lstStyle/>
          <a:p>
            <a:pPr marL="0" marR="0" algn="r" rtl="1">
              <a:lnSpc>
                <a:spcPct val="107000"/>
              </a:lnSpc>
              <a:spcBef>
                <a:spcPts val="200"/>
              </a:spcBef>
              <a:spcAft>
                <a:spcPts val="0"/>
              </a:spcAft>
            </a:pPr>
            <a:r>
              <a:rPr lang="fa-IR"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چرا قطعات چدنی را ریخته گری می کنند؟</a:t>
            </a:r>
            <a:endParaRPr lang="en-US"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یکی از اصلی ترین دلایل ریخته گری قطعات چدنی</a:t>
            </a:r>
            <a:r>
              <a:rPr lang="en-US" sz="1800" dirty="0">
                <a:effectLst/>
                <a:latin typeface="Calibri" panose="020F0502020204030204" pitchFamily="34" charset="0"/>
                <a:ea typeface="Calibri" panose="020F0502020204030204" pitchFamily="34" charset="0"/>
                <a:cs typeface="Arial" panose="020B0604020202020204" pitchFamily="34" charset="0"/>
              </a:rPr>
              <a:t> (Cast Iron Parts Casting)</a:t>
            </a:r>
            <a:r>
              <a:rPr lang="fa-IR" sz="1800" dirty="0">
                <a:effectLst/>
                <a:latin typeface="Calibri" panose="020F0502020204030204" pitchFamily="34" charset="0"/>
                <a:ea typeface="Calibri" panose="020F0502020204030204" pitchFamily="34" charset="0"/>
                <a:cs typeface="Arial" panose="020B0604020202020204" pitchFamily="34" charset="0"/>
              </a:rPr>
              <a:t>، ویژگی های مکانیکی خاص این آلیاژ است. چدن به دلیل ساختار بلورین خود، دارای انعطاف پذیری پایین و شکنندگی بالاست</a:t>
            </a:r>
            <a:r>
              <a:rPr lang="en-US" sz="1800" dirty="0">
                <a:effectLst/>
                <a:latin typeface="Calibri" panose="020F0502020204030204" pitchFamily="34" charset="0"/>
                <a:ea typeface="Calibri" panose="020F0502020204030204" pitchFamily="34" charset="0"/>
                <a:cs typeface="Arial" panose="020B0604020202020204" pitchFamily="34" charset="0"/>
              </a:rPr>
              <a:t> (Brittleness)</a:t>
            </a:r>
            <a:r>
              <a:rPr lang="fa-IR" sz="1800" dirty="0">
                <a:effectLst/>
                <a:latin typeface="Calibri" panose="020F0502020204030204" pitchFamily="34" charset="0"/>
                <a:ea typeface="Calibri" panose="020F0502020204030204" pitchFamily="34" charset="0"/>
                <a:cs typeface="Arial" panose="020B0604020202020204" pitchFamily="34" charset="0"/>
              </a:rPr>
              <a:t>، بنابراین فرآیندهایی مانند فورج</a:t>
            </a:r>
            <a:r>
              <a:rPr lang="en-US" sz="1800" dirty="0">
                <a:effectLst/>
                <a:latin typeface="Calibri" panose="020F0502020204030204" pitchFamily="34" charset="0"/>
                <a:ea typeface="Calibri" panose="020F0502020204030204" pitchFamily="34" charset="0"/>
                <a:cs typeface="Arial" panose="020B0604020202020204" pitchFamily="34" charset="0"/>
              </a:rPr>
              <a:t> (Forging) </a:t>
            </a:r>
            <a:r>
              <a:rPr lang="fa-IR" sz="1800" dirty="0">
                <a:effectLst/>
                <a:latin typeface="Calibri" panose="020F0502020204030204" pitchFamily="34" charset="0"/>
                <a:ea typeface="Calibri" panose="020F0502020204030204" pitchFamily="34" charset="0"/>
                <a:cs typeface="Arial" panose="020B0604020202020204" pitchFamily="34" charset="0"/>
              </a:rPr>
              <a:t>یا نورد</a:t>
            </a:r>
            <a:r>
              <a:rPr lang="en-US" sz="1800" dirty="0">
                <a:effectLst/>
                <a:latin typeface="Calibri" panose="020F0502020204030204" pitchFamily="34" charset="0"/>
                <a:ea typeface="Calibri" panose="020F0502020204030204" pitchFamily="34" charset="0"/>
                <a:cs typeface="Arial" panose="020B0604020202020204" pitchFamily="34" charset="0"/>
              </a:rPr>
              <a:t> (Rolling) </a:t>
            </a:r>
            <a:r>
              <a:rPr lang="fa-IR" sz="1800" dirty="0">
                <a:effectLst/>
                <a:latin typeface="Calibri" panose="020F0502020204030204" pitchFamily="34" charset="0"/>
                <a:ea typeface="Calibri" panose="020F0502020204030204" pitchFamily="34" charset="0"/>
                <a:cs typeface="Arial" panose="020B0604020202020204" pitchFamily="34" charset="0"/>
              </a:rPr>
              <a:t>برای شکل دهی آن مناسب نیستند. از طرفی دیگر، آلیاژ چدن دارای سیالیت بالا</a:t>
            </a:r>
            <a:r>
              <a:rPr lang="en-US" sz="1800" dirty="0">
                <a:effectLst/>
                <a:latin typeface="Calibri" panose="020F0502020204030204" pitchFamily="34" charset="0"/>
                <a:ea typeface="Calibri" panose="020F0502020204030204" pitchFamily="34" charset="0"/>
                <a:cs typeface="Arial" panose="020B0604020202020204" pitchFamily="34" charset="0"/>
              </a:rPr>
              <a:t> (High Fluidity) </a:t>
            </a:r>
            <a:r>
              <a:rPr lang="fa-IR" sz="1800" dirty="0">
                <a:effectLst/>
                <a:latin typeface="Calibri" panose="020F0502020204030204" pitchFamily="34" charset="0"/>
                <a:ea typeface="Calibri" panose="020F0502020204030204" pitchFamily="34" charset="0"/>
                <a:cs typeface="Arial" panose="020B0604020202020204" pitchFamily="34" charset="0"/>
              </a:rPr>
              <a:t>در حالت مذاب است که آن را برای ریختگری قطعات پیچیده با شکل هندسه های خاص، ایده آل می سازد. استفاده از قالب های دقیق</a:t>
            </a:r>
            <a:r>
              <a:rPr lang="en-US" sz="1800" dirty="0">
                <a:effectLst/>
                <a:latin typeface="Calibri" panose="020F0502020204030204" pitchFamily="34" charset="0"/>
                <a:ea typeface="Calibri" panose="020F0502020204030204" pitchFamily="34" charset="0"/>
                <a:cs typeface="Arial" panose="020B0604020202020204" pitchFamily="34" charset="0"/>
              </a:rPr>
              <a:t> (Precision Molds) </a:t>
            </a:r>
            <a:r>
              <a:rPr lang="fa-IR" sz="1800" dirty="0">
                <a:effectLst/>
                <a:latin typeface="Calibri" panose="020F0502020204030204" pitchFamily="34" charset="0"/>
                <a:ea typeface="Calibri" panose="020F0502020204030204" pitchFamily="34" charset="0"/>
                <a:cs typeface="Arial" panose="020B0604020202020204" pitchFamily="34" charset="0"/>
              </a:rPr>
              <a:t>در ریخته گری چدن، امکان تولید انبوه قطعات با دقت بالا و تکرارپذیری را فراهم می کند. به همین دلیل، ساخت قطعاتی مانند بدنه پمپ، پایه ماشین آلات صنعتی، پوسته موتور، دیسک ترمز و قطعات ماشین آلات سنگین معمولاً از طریق ریخته گری انجام می گیرد که در مقاله </a:t>
            </a:r>
            <a:r>
              <a:rPr lang="fa-IR" sz="1800" b="1" u="sng" dirty="0">
                <a:solidFill>
                  <a:srgbClr val="00B0F0"/>
                </a:solidFill>
                <a:effectLst/>
                <a:latin typeface="Calibri" panose="020F0502020204030204" pitchFamily="34" charset="0"/>
                <a:ea typeface="Calibri" panose="020F0502020204030204" pitchFamily="34" charset="0"/>
                <a:cs typeface="Arial" panose="020B0604020202020204" pitchFamily="34" charset="0"/>
              </a:rPr>
              <a:t>ریخته گری چیست؟</a:t>
            </a:r>
            <a:r>
              <a:rPr lang="fa-IR" sz="1800" dirty="0">
                <a:solidFill>
                  <a:srgbClr val="00B0F0"/>
                </a:solidFill>
                <a:effectLst/>
                <a:latin typeface="Calibri" panose="020F0502020204030204" pitchFamily="34" charset="0"/>
                <a:ea typeface="Calibri" panose="020F0502020204030204" pitchFamily="34" charset="0"/>
                <a:cs typeface="Arial" panose="020B0604020202020204" pitchFamily="34" charset="0"/>
              </a:rPr>
              <a:t>  </a:t>
            </a:r>
            <a:r>
              <a:rPr lang="fa-IR" sz="1800" dirty="0">
                <a:effectLst/>
                <a:latin typeface="Calibri" panose="020F0502020204030204" pitchFamily="34" charset="0"/>
                <a:ea typeface="Calibri" panose="020F0502020204030204" pitchFamily="34" charset="0"/>
                <a:cs typeface="Arial" panose="020B0604020202020204" pitchFamily="34" charset="0"/>
              </a:rPr>
              <a:t>بشکل کامل به ان پرداخته ایم. فرآیند ریخته گری چدن همچنین باعث کاهش هزینه تولید، افزایش راندمان ساخت و بهبود خواص نهایی قطعه می شود که همه این عوامل، دلایلی منطقی برای انتخاب این روش هستند</a:t>
            </a:r>
            <a:r>
              <a:rPr lang="en-US" sz="1800" dirty="0">
                <a:effectLst/>
                <a:latin typeface="Calibri" panose="020F0502020204030204" pitchFamily="34" charset="0"/>
                <a:ea typeface="Calibri" panose="020F0502020204030204" pitchFamily="34" charset="0"/>
                <a:cs typeface="Arial" panose="020B0604020202020204" pitchFamily="34" charset="0"/>
              </a:rPr>
              <a:t>.</a:t>
            </a: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200"/>
              </a:spcBef>
              <a:spcAft>
                <a:spcPts val="0"/>
              </a:spcAft>
            </a:pPr>
            <a:r>
              <a:rPr lang="fa-IR"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آشنایی با روش های متداول ریخته گری چدن در صنعت</a:t>
            </a:r>
            <a:endParaRPr lang="en-US" sz="24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fa-IR" sz="1800" dirty="0">
                <a:effectLst/>
                <a:latin typeface="Calibri" panose="020F0502020204030204" pitchFamily="34" charset="0"/>
                <a:ea typeface="Calibri" panose="020F0502020204030204" pitchFamily="34" charset="0"/>
                <a:cs typeface="Arial" panose="020B0604020202020204" pitchFamily="34" charset="0"/>
              </a:rPr>
              <a:t>در فرآیند ریخته گری چدن</a:t>
            </a:r>
            <a:r>
              <a:rPr lang="en-US" sz="1800" dirty="0">
                <a:effectLst/>
                <a:latin typeface="Calibri" panose="020F0502020204030204" pitchFamily="34" charset="0"/>
                <a:ea typeface="Calibri" panose="020F0502020204030204" pitchFamily="34" charset="0"/>
                <a:cs typeface="Arial" panose="020B0604020202020204" pitchFamily="34" charset="0"/>
              </a:rPr>
              <a:t> (Cast Iron Casting)</a:t>
            </a:r>
            <a:r>
              <a:rPr lang="fa-IR" sz="1800" dirty="0">
                <a:effectLst/>
                <a:latin typeface="Calibri" panose="020F0502020204030204" pitchFamily="34" charset="0"/>
                <a:ea typeface="Calibri" panose="020F0502020204030204" pitchFamily="34" charset="0"/>
                <a:cs typeface="Arial" panose="020B0604020202020204" pitchFamily="34" charset="0"/>
              </a:rPr>
              <a:t>، همانند سایر فلزات در صنعت، از چندین روش متداول و همچنین کاربردی استفاده می شود که هر یک بسته به نوع قطعه، پیچیدگی  شکل هندسی و خواص نهایی مورد انتظار انتخاب می گردند. در این بخش از مقاله، قصد داریم رایج ترین روش های ریخته گری چدن را معرفی و بررسی کنیم تا درک دقیق تری از مراحل تولید قطعات چدنی در صنعت ریخته گری به دست آورید</a:t>
            </a:r>
            <a:r>
              <a:rPr lang="en-US" sz="18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67420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C7A3890-DE84-4A14-8116-21E6CED6A854}"/>
              </a:ext>
            </a:extLst>
          </p:cNvPr>
          <p:cNvSpPr txBox="1"/>
          <p:nvPr/>
        </p:nvSpPr>
        <p:spPr>
          <a:xfrm>
            <a:off x="689113" y="303688"/>
            <a:ext cx="8570843" cy="1296124"/>
          </a:xfrm>
          <a:prstGeom prst="rect">
            <a:avLst/>
          </a:prstGeom>
          <a:noFill/>
        </p:spPr>
        <p:txBody>
          <a:bodyPr wrap="square">
            <a:spAutoFit/>
          </a:bodyPr>
          <a:lstStyle/>
          <a:p>
            <a:pPr marL="0" marR="0" algn="r" rtl="1">
              <a:lnSpc>
                <a:spcPct val="107000"/>
              </a:lnSpc>
              <a:spcBef>
                <a:spcPts val="200"/>
              </a:spcBef>
              <a:spcAft>
                <a:spcPts val="0"/>
              </a:spcAft>
            </a:pPr>
            <a:r>
              <a:rPr lang="ar-SA" sz="20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rPr>
              <a:t>روش های ریخته گری چدن</a:t>
            </a:r>
            <a:endParaRPr lang="en-US" sz="1800" b="1" dirty="0">
              <a:solidFill>
                <a:srgbClr val="2E74B5"/>
              </a:solidFill>
              <a:effectLst/>
              <a:latin typeface="Calibri Light" panose="020F0302020204030204" pitchFamily="34" charset="0"/>
              <a:ea typeface="Times New Roman" panose="02020603050405020304" pitchFamily="18" charset="0"/>
              <a:cs typeface="B Nazanin" panose="00000400000000000000" pitchFamily="2" charset="-78"/>
            </a:endParaRPr>
          </a:p>
          <a:p>
            <a:pPr marL="0" marR="0" algn="r" rtl="1">
              <a:lnSpc>
                <a:spcPct val="107000"/>
              </a:lnSpc>
              <a:spcBef>
                <a:spcPts val="0"/>
              </a:spcBef>
              <a:spcAft>
                <a:spcPts val="800"/>
              </a:spcAft>
            </a:pPr>
            <a:r>
              <a:rPr lang="ar-SA" sz="1800" dirty="0">
                <a:effectLst/>
                <a:latin typeface="Calibri" panose="020F0502020204030204" pitchFamily="34" charset="0"/>
                <a:ea typeface="Times New Roman" panose="02020603050405020304" pitchFamily="18" charset="0"/>
                <a:cs typeface="Times New Roman" panose="02020603050405020304" pitchFamily="18" charset="0"/>
              </a:rPr>
              <a:t>ریخته گری چدن یکی از فرآیندهای اصلی تولید قطعات فلزی است که برای ساخت قطعات پیچیده و با ابعاد مختلف از آن استفاده می شود. این روش ها بر اساس نوع چدن و ویژگی های محصول نهایی انتخاب می شوند. در اینجا به بررسی چندین روش رایج ریخته گری چدن می پردازیم</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4E0B7F80-DE6E-A192-CD47-3FBB8CDD7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6313" y="2263361"/>
            <a:ext cx="8113643" cy="3718753"/>
          </a:xfrm>
          <a:prstGeom prst="rect">
            <a:avLst/>
          </a:prstGeom>
        </p:spPr>
      </p:pic>
    </p:spTree>
    <p:extLst>
      <p:ext uri="{BB962C8B-B14F-4D97-AF65-F5344CB8AC3E}">
        <p14:creationId xmlns:p14="http://schemas.microsoft.com/office/powerpoint/2010/main" val="2184374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ADDA34-40B9-5EF7-D21E-4804D1DE5FF1}"/>
              </a:ext>
            </a:extLst>
          </p:cNvPr>
          <p:cNvSpPr txBox="1"/>
          <p:nvPr/>
        </p:nvSpPr>
        <p:spPr>
          <a:xfrm>
            <a:off x="198783" y="240895"/>
            <a:ext cx="10200861" cy="6371937"/>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200" b="1" kern="100" dirty="0">
                <a:effectLst/>
                <a:latin typeface="B Nazanin" panose="00000400000000000000" pitchFamily="2" charset="-78"/>
                <a:ea typeface="Times New Roman" panose="02020603050405020304" pitchFamily="18" charset="0"/>
                <a:cs typeface="Times New Roman" panose="02020603050405020304" pitchFamily="18" charset="0"/>
              </a:rPr>
              <a:t>ریختگری چدن با قالب ماسه ای</a:t>
            </a:r>
            <a:r>
              <a:rPr lang="en-US" sz="1200" b="1" kern="100" dirty="0">
                <a:effectLst/>
                <a:latin typeface="Times New Roman" panose="02020603050405020304" pitchFamily="18" charset="0"/>
                <a:ea typeface="Times New Roman" panose="02020603050405020304" pitchFamily="18" charset="0"/>
                <a:cs typeface="B Nazanin" panose="00000400000000000000" pitchFamily="2" charset="-78"/>
              </a:rPr>
              <a:t> (Sand Casting)</a:t>
            </a:r>
            <a:endParaRPr lang="en-US" sz="12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200" dirty="0">
                <a:effectLst/>
                <a:latin typeface="Times New Roman" panose="02020603050405020304" pitchFamily="18" charset="0"/>
                <a:ea typeface="Times New Roman" panose="02020603050405020304" pitchFamily="18" charset="0"/>
                <a:cs typeface="Arial" panose="020B0604020202020204" pitchFamily="34" charset="0"/>
              </a:rPr>
            </a:b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ریخته گری چدن با قالب ماسه ای یک فرایند پرکاربرد و کم هزینه است که به عنوان یکی از قدیمی ترین روش های ریخته گری شناخته می شود. در این روش، قالب از جنس ماسه ساخته می شود که می تواند ماسه تر، ماسه</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CO2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یا ماسه فوران باشد. اما معمولا از ماسه</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CO2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برای ریخته گری چدن استفاده می شود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200" dirty="0">
                <a:effectLst/>
                <a:latin typeface="Times New Roman" panose="02020603050405020304" pitchFamily="18" charset="0"/>
                <a:ea typeface="Times New Roman" panose="02020603050405020304" pitchFamily="18" charset="0"/>
                <a:cs typeface="Arial" panose="020B0604020202020204" pitchFamily="34" charset="0"/>
              </a:rPr>
            </a:b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در این روش، مدل مورد نظر از قبل ساخته شده و داخل قالب ماسه ای قرار می گیرد. پس از فشرده کردن ماسه اطراف مدل، طرح آن در ماسه شکل می گیرد. سپس مواد مذاب وارد قالب می شوند تا قطعه نهایی شکل گیرد. برای این کار، از شبکه راهگاهی</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 (Gating System) </a:t>
            </a: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استفاده می شود تا مواد مذاب به طور یکنواخت به داخل قالب هدایت شوند</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200" dirty="0">
                <a:effectLst/>
                <a:latin typeface="Times New Roman" panose="02020603050405020304" pitchFamily="18" charset="0"/>
                <a:ea typeface="Times New Roman" panose="02020603050405020304" pitchFamily="18" charset="0"/>
                <a:cs typeface="Arial" panose="020B0604020202020204" pitchFamily="34" charset="0"/>
              </a:rPr>
            </a:b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این روش در صنایع مختلفی به کار می رود، از جمله</a:t>
            </a:r>
            <a:r>
              <a:rPr lang="en-US" sz="12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قطعات خودروسازی</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در ساخت قطعات </a:t>
            </a:r>
            <a:r>
              <a:rPr lang="ar-SA" sz="12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دستگاه سنگ شکن</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تجهیزات صنعتی</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قطعات ماشین آلات معدن و </a:t>
            </a:r>
            <a:r>
              <a:rPr lang="ar-SA" sz="12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صنایع شن و ماسه</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قطعات تجهیزات الکترونیکی</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در ساخت برخی </a:t>
            </a:r>
            <a:r>
              <a:rPr lang="ar-SA" sz="1200" b="1" u="sng"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لوازم یدکی سنگ شکن</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هزینه های تولید پایین</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انعطاف پذیری در طراحی و ابعاد قطعات</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امکان تولید قطعات پیچیده و با ابعاد مختلف</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2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2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دقت ابعادی پایین تر نسبت به سایر روش ها</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سطح ناصاف و نیاز به عملیات پرداخت پس از تولید</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200" dirty="0">
                <a:effectLst/>
                <a:latin typeface="Calibri" panose="020F0502020204030204" pitchFamily="34" charset="0"/>
                <a:ea typeface="Times New Roman" panose="02020603050405020304" pitchFamily="18" charset="0"/>
                <a:cs typeface="Times New Roman" panose="02020603050405020304" pitchFamily="18" charset="0"/>
              </a:rPr>
              <a:t>وابستگی به کیفیت اجرای فرآیند</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68696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A6B1E2-CBDE-B66F-F7FE-798886E6D0E0}"/>
              </a:ext>
            </a:extLst>
          </p:cNvPr>
          <p:cNvSpPr txBox="1"/>
          <p:nvPr/>
        </p:nvSpPr>
        <p:spPr>
          <a:xfrm>
            <a:off x="424071" y="531796"/>
            <a:ext cx="8941904" cy="5794407"/>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pPr>
            <a:r>
              <a:rPr lang="ar-SA" sz="1400" b="1" kern="100" dirty="0">
                <a:effectLst/>
                <a:latin typeface="B Nazanin" panose="00000400000000000000" pitchFamily="2" charset="-78"/>
                <a:ea typeface="Times New Roman" panose="02020603050405020304" pitchFamily="18" charset="0"/>
                <a:cs typeface="Times New Roman" panose="02020603050405020304" pitchFamily="18" charset="0"/>
              </a:rPr>
              <a:t>ریختگری چدن با روش ریخته گری دقیق</a:t>
            </a:r>
            <a:r>
              <a:rPr lang="en-US" sz="1400" b="1" kern="100" dirty="0">
                <a:effectLst/>
                <a:latin typeface="Times New Roman" panose="02020603050405020304" pitchFamily="18" charset="0"/>
                <a:ea typeface="Times New Roman" panose="02020603050405020304" pitchFamily="18" charset="0"/>
                <a:cs typeface="B Nazanin" panose="00000400000000000000" pitchFamily="2" charset="-78"/>
              </a:rPr>
              <a:t> (Investment Casting)</a:t>
            </a:r>
            <a:endParaRPr lang="en-US" sz="1400" kern="100" dirty="0">
              <a:effectLst/>
              <a:latin typeface="B Nazanin" panose="00000400000000000000" pitchFamily="2" charset="-78"/>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تعریف</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400" dirty="0">
                <a:effectLst/>
                <a:latin typeface="Times New Roman" panose="02020603050405020304" pitchFamily="18" charset="0"/>
                <a:ea typeface="Times New Roman" panose="02020603050405020304" pitchFamily="18" charset="0"/>
                <a:cs typeface="Arial" panose="020B0604020202020204" pitchFamily="34" charset="0"/>
              </a:rPr>
            </a:b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ریخته گری دقیق که به نام ریخته گری مومی نیز شناخته می شود، یکی از روش های پیشرفته و دقیق است که برای تولید قطعات پیچیده با دیواره های نازک و جزئیات بالا به کار می رود. این روش اغلب در صنایع خاص مانند هوافضا، پزشکی و نظامی استفاده می شود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روش کار</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br>
              <a:rPr lang="en-US" sz="1400" dirty="0">
                <a:effectLst/>
                <a:latin typeface="Times New Roman" panose="02020603050405020304" pitchFamily="18" charset="0"/>
                <a:ea typeface="Times New Roman" panose="02020603050405020304" pitchFamily="18" charset="0"/>
                <a:cs typeface="Arial" panose="020B0604020202020204" pitchFamily="34" charset="0"/>
              </a:rPr>
            </a:b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در ابتدا، یک الگوی مومی ساخته شده و سپس با پوشش های نسوز، قالبی برای ریخته گری ایجاد می شود. این الگوی مومی پس از آنکه در قالب قرار گرفت، در یک فرآیند خاص ذوب شده و از بین می رود، و فضای خالی ایجاد شده با مواد مذاب پر می شود. این فرآیند دقت بالایی را در تولید قطعات فراهم می کند</a:t>
            </a:r>
            <a:r>
              <a:rPr lang="en-US" sz="1400"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کاربرد</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صنایع هوافضا</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تجهیزات پزشکی</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قطعات دقیق برای صنایع نظامی</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مزایا</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دقت ابعادی بالا و کیفیت سطح عالی</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امکان تولید قطعات پیچیده و ظریف</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بدون ایجاد خط جدایش یا رگه های مذاب</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400" b="1" dirty="0">
                <a:effectLst/>
                <a:latin typeface="Calibri" panose="020F0502020204030204" pitchFamily="34" charset="0"/>
                <a:ea typeface="Times New Roman" panose="02020603050405020304" pitchFamily="18" charset="0"/>
                <a:cs typeface="Times New Roman" panose="02020603050405020304" pitchFamily="18" charset="0"/>
              </a:rPr>
              <a:t>معایب</a:t>
            </a:r>
            <a:r>
              <a:rPr lang="en-US" sz="14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هزینه بالای ساخت قالب و نیروی کار</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a:lnSpc>
                <a:spcPct val="107000"/>
              </a:lnSpc>
              <a:spcBef>
                <a:spcPts val="0"/>
              </a:spcBef>
              <a:spcAft>
                <a:spcPts val="800"/>
              </a:spcAft>
              <a:buSzPts val="1000"/>
              <a:buFont typeface="Symbol" panose="05050102010706020507" pitchFamily="18" charset="2"/>
              <a:buChar char=""/>
              <a:tabLst>
                <a:tab pos="457200" algn="l"/>
              </a:tabLst>
            </a:pP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محدودیت در اندازه قطعات تولیدی (معمولاً از </a:t>
            </a:r>
            <a:r>
              <a:rPr lang="fa-IR" sz="1400" dirty="0">
                <a:effectLst/>
                <a:latin typeface="Calibri" panose="020F0502020204030204" pitchFamily="34" charset="0"/>
                <a:ea typeface="Times New Roman" panose="02020603050405020304" pitchFamily="18" charset="0"/>
                <a:cs typeface="Times New Roman" panose="02020603050405020304" pitchFamily="18" charset="0"/>
              </a:rPr>
              <a:t>۳</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گرم تا </a:t>
            </a:r>
            <a:r>
              <a:rPr lang="fa-IR" sz="1400" dirty="0">
                <a:effectLst/>
                <a:latin typeface="Calibri" panose="020F0502020204030204" pitchFamily="34" charset="0"/>
                <a:ea typeface="Times New Roman" panose="02020603050405020304" pitchFamily="18" charset="0"/>
                <a:cs typeface="Times New Roman" panose="02020603050405020304" pitchFamily="18" charset="0"/>
              </a:rPr>
              <a:t>۵</a:t>
            </a:r>
            <a:r>
              <a:rPr lang="ar-SA" sz="1400" dirty="0">
                <a:effectLst/>
                <a:latin typeface="Calibri" panose="020F0502020204030204" pitchFamily="34" charset="0"/>
                <a:ea typeface="Times New Roman" panose="02020603050405020304" pitchFamily="18" charset="0"/>
                <a:cs typeface="Times New Roman" panose="02020603050405020304" pitchFamily="18" charset="0"/>
              </a:rPr>
              <a:t> کیلوگرم)</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48182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TotalTime>
  <Words>4680</Words>
  <Application>Microsoft Office PowerPoint</Application>
  <PresentationFormat>Widescreen</PresentationFormat>
  <Paragraphs>213</Paragraphs>
  <Slides>27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B Nazanin</vt:lpstr>
      <vt:lpstr>Calibri</vt:lpstr>
      <vt:lpstr>Calibri Light</vt:lpstr>
      <vt:lpstr>Symbol</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Salari</dc:creator>
  <cp:lastModifiedBy>Salari</cp:lastModifiedBy>
  <cp:revision>2</cp:revision>
  <dcterms:created xsi:type="dcterms:W3CDTF">2025-04-14T21:04:19Z</dcterms:created>
  <dcterms:modified xsi:type="dcterms:W3CDTF">2025-04-14T21:18:56Z</dcterms:modified>
</cp:coreProperties>
</file>